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3"/>
  </p:notesMasterIdLst>
  <p:sldIdLst>
    <p:sldId id="256" r:id="rId2"/>
    <p:sldId id="319" r:id="rId3"/>
    <p:sldId id="259" r:id="rId4"/>
    <p:sldId id="311" r:id="rId5"/>
    <p:sldId id="320" r:id="rId6"/>
    <p:sldId id="265" r:id="rId7"/>
    <p:sldId id="321" r:id="rId8"/>
    <p:sldId id="323" r:id="rId9"/>
    <p:sldId id="325" r:id="rId10"/>
    <p:sldId id="326" r:id="rId11"/>
    <p:sldId id="269" r:id="rId12"/>
    <p:sldId id="327" r:id="rId13"/>
    <p:sldId id="328" r:id="rId14"/>
    <p:sldId id="329" r:id="rId15"/>
    <p:sldId id="330" r:id="rId16"/>
    <p:sldId id="324" r:id="rId17"/>
    <p:sldId id="275" r:id="rId18"/>
    <p:sldId id="313" r:id="rId19"/>
    <p:sldId id="314" r:id="rId20"/>
    <p:sldId id="315" r:id="rId21"/>
    <p:sldId id="318" r:id="rId22"/>
  </p:sldIdLst>
  <p:sldSz cx="9144000" cy="5143500" type="screen16x9"/>
  <p:notesSz cx="6858000" cy="9144000"/>
  <p:embeddedFontLst>
    <p:embeddedFont>
      <p:font typeface="Raleway" panose="020B0604020202020204" charset="0"/>
      <p:regular r:id="rId24"/>
      <p:bold r:id="rId25"/>
      <p:italic r:id="rId26"/>
      <p:boldItalic r:id="rId27"/>
    </p:embeddedFont>
    <p:embeddedFont>
      <p:font typeface="Bebas Neue" panose="020B0604020202020204" charset="0"/>
      <p:regular r:id="rId28"/>
    </p:embeddedFont>
    <p:embeddedFont>
      <p:font typeface="Arial Narrow" panose="020B0606020202030204" pitchFamily="34" charset="0"/>
      <p:regular r:id="rId29"/>
      <p:bold r:id="rId30"/>
      <p:italic r:id="rId31"/>
      <p:boldItalic r:id="rId32"/>
    </p:embeddedFont>
    <p:embeddedFont>
      <p:font typeface="Archivo Black" panose="020B0604020202020204" charset="0"/>
      <p:regular r:id="rId33"/>
    </p:embeddedFont>
    <p:embeddedFont>
      <p:font typeface="Aharoni" panose="02010803020104030203" pitchFamily="2" charset="-79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שהד שלבי" initials="שש" lastIdx="4" clrIdx="0">
    <p:extLst>
      <p:ext uri="{19B8F6BF-5375-455C-9EA6-DF929625EA0E}">
        <p15:presenceInfo xmlns:p15="http://schemas.microsoft.com/office/powerpoint/2012/main" userId="שהד שלב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A5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7C896D-B26F-400F-B778-FA076E23C482}">
  <a:tblStyle styleId="{107C896D-B26F-400F-B778-FA076E23C4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329305-9F74-4E54-98AC-FAAD562D7F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97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5451ddf9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5451ddf9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5451ddf929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25451ddf929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798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5451ddf929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25451ddf929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8188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106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036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146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060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375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5451ddf929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25451ddf929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54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5451ddf929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25451ddf929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071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5451ddf929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25451ddf929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5451ddf929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25451ddf929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7501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5451ddf929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25451ddf929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1784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6" y="756100"/>
            <a:ext cx="4777500" cy="26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13" y="3847733"/>
            <a:ext cx="4777500" cy="39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7129200" y="150"/>
            <a:ext cx="20148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371757" y="3976747"/>
            <a:ext cx="739550" cy="887697"/>
            <a:chOff x="7371757" y="3976747"/>
            <a:chExt cx="739550" cy="887697"/>
          </a:xfrm>
        </p:grpSpPr>
        <p:sp>
          <p:nvSpPr>
            <p:cNvPr id="13" name="Google Shape;13;p2"/>
            <p:cNvSpPr/>
            <p:nvPr/>
          </p:nvSpPr>
          <p:spPr>
            <a:xfrm>
              <a:off x="7371757" y="4712345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71757" y="4467146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371757" y="4221947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371757" y="3976747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53632" y="4712345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653632" y="4467146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653632" y="4221947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653632" y="3976747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935507" y="4712345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935507" y="4467146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935507" y="4221947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935507" y="3976747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3" name="Google Shape;643;p33"/>
          <p:cNvCxnSpPr/>
          <p:nvPr/>
        </p:nvCxnSpPr>
        <p:spPr>
          <a:xfrm rot="10800000">
            <a:off x="354600" y="539495"/>
            <a:ext cx="878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4" name="Google Shape;644;p33"/>
          <p:cNvSpPr/>
          <p:nvPr/>
        </p:nvSpPr>
        <p:spPr>
          <a:xfrm>
            <a:off x="-7" y="150"/>
            <a:ext cx="38457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" name="Google Shape;645;p33"/>
          <p:cNvGrpSpPr/>
          <p:nvPr/>
        </p:nvGrpSpPr>
        <p:grpSpPr>
          <a:xfrm>
            <a:off x="1553061" y="1633371"/>
            <a:ext cx="3369104" cy="3282565"/>
            <a:chOff x="1553061" y="1633371"/>
            <a:chExt cx="3369104" cy="3282565"/>
          </a:xfrm>
        </p:grpSpPr>
        <p:grpSp>
          <p:nvGrpSpPr>
            <p:cNvPr id="646" name="Google Shape;646;p33"/>
            <p:cNvGrpSpPr/>
            <p:nvPr/>
          </p:nvGrpSpPr>
          <p:grpSpPr>
            <a:xfrm rot="10800000">
              <a:off x="1553061" y="1633371"/>
              <a:ext cx="457675" cy="1877049"/>
              <a:chOff x="7973107" y="2709546"/>
              <a:chExt cx="457675" cy="1877049"/>
            </a:xfrm>
          </p:grpSpPr>
          <p:grpSp>
            <p:nvGrpSpPr>
              <p:cNvPr id="647" name="Google Shape;647;p33"/>
              <p:cNvGrpSpPr/>
              <p:nvPr/>
            </p:nvGrpSpPr>
            <p:grpSpPr>
              <a:xfrm>
                <a:off x="7973107" y="3698897"/>
                <a:ext cx="457675" cy="887697"/>
                <a:chOff x="7653632" y="3976747"/>
                <a:chExt cx="457675" cy="887697"/>
              </a:xfrm>
            </p:grpSpPr>
            <p:sp>
              <p:nvSpPr>
                <p:cNvPr id="648" name="Google Shape;648;p33"/>
                <p:cNvSpPr/>
                <p:nvPr/>
              </p:nvSpPr>
              <p:spPr>
                <a:xfrm>
                  <a:off x="7653632" y="4712345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3"/>
                <p:cNvSpPr/>
                <p:nvPr/>
              </p:nvSpPr>
              <p:spPr>
                <a:xfrm>
                  <a:off x="7653632" y="4467146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3"/>
                <p:cNvSpPr/>
                <p:nvPr/>
              </p:nvSpPr>
              <p:spPr>
                <a:xfrm>
                  <a:off x="7653632" y="4221947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3"/>
                <p:cNvSpPr/>
                <p:nvPr/>
              </p:nvSpPr>
              <p:spPr>
                <a:xfrm>
                  <a:off x="7653632" y="3976747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3"/>
                <p:cNvSpPr/>
                <p:nvPr/>
              </p:nvSpPr>
              <p:spPr>
                <a:xfrm>
                  <a:off x="7935507" y="4712345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3"/>
                <p:cNvSpPr/>
                <p:nvPr/>
              </p:nvSpPr>
              <p:spPr>
                <a:xfrm>
                  <a:off x="7935507" y="4467146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33"/>
                <p:cNvSpPr/>
                <p:nvPr/>
              </p:nvSpPr>
              <p:spPr>
                <a:xfrm>
                  <a:off x="7935507" y="4221947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33"/>
                <p:cNvSpPr/>
                <p:nvPr/>
              </p:nvSpPr>
              <p:spPr>
                <a:xfrm>
                  <a:off x="7935507" y="3976747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6" name="Google Shape;656;p33"/>
              <p:cNvGrpSpPr/>
              <p:nvPr/>
            </p:nvGrpSpPr>
            <p:grpSpPr>
              <a:xfrm>
                <a:off x="7973107" y="2709546"/>
                <a:ext cx="457675" cy="887697"/>
                <a:chOff x="7653632" y="3976747"/>
                <a:chExt cx="457675" cy="887697"/>
              </a:xfrm>
            </p:grpSpPr>
            <p:sp>
              <p:nvSpPr>
                <p:cNvPr id="657" name="Google Shape;657;p33"/>
                <p:cNvSpPr/>
                <p:nvPr/>
              </p:nvSpPr>
              <p:spPr>
                <a:xfrm>
                  <a:off x="7653632" y="4712345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33"/>
                <p:cNvSpPr/>
                <p:nvPr/>
              </p:nvSpPr>
              <p:spPr>
                <a:xfrm>
                  <a:off x="7653632" y="4467146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33"/>
                <p:cNvSpPr/>
                <p:nvPr/>
              </p:nvSpPr>
              <p:spPr>
                <a:xfrm>
                  <a:off x="7653632" y="4221947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33"/>
                <p:cNvSpPr/>
                <p:nvPr/>
              </p:nvSpPr>
              <p:spPr>
                <a:xfrm>
                  <a:off x="7653632" y="3976747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33"/>
                <p:cNvSpPr/>
                <p:nvPr/>
              </p:nvSpPr>
              <p:spPr>
                <a:xfrm>
                  <a:off x="7935507" y="4712345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33"/>
                <p:cNvSpPr/>
                <p:nvPr/>
              </p:nvSpPr>
              <p:spPr>
                <a:xfrm>
                  <a:off x="7935507" y="4467146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33"/>
                <p:cNvSpPr/>
                <p:nvPr/>
              </p:nvSpPr>
              <p:spPr>
                <a:xfrm>
                  <a:off x="7935507" y="4221947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33"/>
                <p:cNvSpPr/>
                <p:nvPr/>
              </p:nvSpPr>
              <p:spPr>
                <a:xfrm>
                  <a:off x="7935507" y="3976747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5" name="Google Shape;665;p33"/>
            <p:cNvGrpSpPr/>
            <p:nvPr/>
          </p:nvGrpSpPr>
          <p:grpSpPr>
            <a:xfrm flipH="1">
              <a:off x="4034370" y="4740048"/>
              <a:ext cx="887795" cy="175887"/>
              <a:chOff x="-5191947" y="7177654"/>
              <a:chExt cx="1720200" cy="340800"/>
            </a:xfrm>
          </p:grpSpPr>
          <p:sp>
            <p:nvSpPr>
              <p:cNvPr id="666" name="Google Shape;666;p33"/>
              <p:cNvSpPr/>
              <p:nvPr/>
            </p:nvSpPr>
            <p:spPr>
              <a:xfrm rot="5400000">
                <a:off x="-5214897" y="7200604"/>
                <a:ext cx="340800" cy="2949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3"/>
              <p:cNvSpPr/>
              <p:nvPr/>
            </p:nvSpPr>
            <p:spPr>
              <a:xfrm rot="5400000">
                <a:off x="-4739797" y="7200604"/>
                <a:ext cx="340800" cy="2949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3"/>
              <p:cNvSpPr/>
              <p:nvPr/>
            </p:nvSpPr>
            <p:spPr>
              <a:xfrm rot="5400000">
                <a:off x="-4264697" y="7200604"/>
                <a:ext cx="340800" cy="2949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3"/>
              <p:cNvSpPr/>
              <p:nvPr/>
            </p:nvSpPr>
            <p:spPr>
              <a:xfrm rot="5400000">
                <a:off x="-3789597" y="7200604"/>
                <a:ext cx="340800" cy="2949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93" name="Google Shape;93;p6"/>
          <p:cNvCxnSpPr/>
          <p:nvPr/>
        </p:nvCxnSpPr>
        <p:spPr>
          <a:xfrm rot="10800000">
            <a:off x="354600" y="4837010"/>
            <a:ext cx="878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6"/>
          <p:cNvSpPr/>
          <p:nvPr/>
        </p:nvSpPr>
        <p:spPr>
          <a:xfrm>
            <a:off x="-20657" y="150"/>
            <a:ext cx="3753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6"/>
          <p:cNvGrpSpPr/>
          <p:nvPr/>
        </p:nvGrpSpPr>
        <p:grpSpPr>
          <a:xfrm flipH="1">
            <a:off x="7966220" y="186773"/>
            <a:ext cx="887795" cy="175887"/>
            <a:chOff x="2284850" y="131975"/>
            <a:chExt cx="1720200" cy="340800"/>
          </a:xfrm>
        </p:grpSpPr>
        <p:sp>
          <p:nvSpPr>
            <p:cNvPr id="96" name="Google Shape;96;p6"/>
            <p:cNvSpPr/>
            <p:nvPr/>
          </p:nvSpPr>
          <p:spPr>
            <a:xfrm rot="5400000">
              <a:off x="2261900" y="154925"/>
              <a:ext cx="340800" cy="2949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 rot="5400000">
              <a:off x="2737000" y="154925"/>
              <a:ext cx="340800" cy="2949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 rot="5400000">
              <a:off x="3212100" y="154925"/>
              <a:ext cx="340800" cy="2949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 rot="5400000">
              <a:off x="3687200" y="154925"/>
              <a:ext cx="340800" cy="2949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/>
          <p:nvPr/>
        </p:nvSpPr>
        <p:spPr>
          <a:xfrm flipH="1">
            <a:off x="6980700" y="150"/>
            <a:ext cx="21633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 txBox="1">
            <a:spLocks noGrp="1"/>
          </p:cNvSpPr>
          <p:nvPr>
            <p:ph type="title"/>
          </p:nvPr>
        </p:nvSpPr>
        <p:spPr>
          <a:xfrm>
            <a:off x="713225" y="94565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7683925" y="745396"/>
            <a:ext cx="745132" cy="1877049"/>
            <a:chOff x="7580032" y="910721"/>
            <a:chExt cx="745132" cy="1877049"/>
          </a:xfrm>
        </p:grpSpPr>
        <p:grpSp>
          <p:nvGrpSpPr>
            <p:cNvPr id="133" name="Google Shape;133;p8"/>
            <p:cNvGrpSpPr/>
            <p:nvPr/>
          </p:nvGrpSpPr>
          <p:grpSpPr>
            <a:xfrm rot="10800000" flipH="1">
              <a:off x="7580032" y="910721"/>
              <a:ext cx="175800" cy="1877049"/>
              <a:chOff x="7691232" y="2709546"/>
              <a:chExt cx="175800" cy="1877049"/>
            </a:xfrm>
          </p:grpSpPr>
          <p:grpSp>
            <p:nvGrpSpPr>
              <p:cNvPr id="134" name="Google Shape;134;p8"/>
              <p:cNvGrpSpPr/>
              <p:nvPr/>
            </p:nvGrpSpPr>
            <p:grpSpPr>
              <a:xfrm>
                <a:off x="7691232" y="3698897"/>
                <a:ext cx="175800" cy="887697"/>
                <a:chOff x="7371757" y="3976747"/>
                <a:chExt cx="175800" cy="887697"/>
              </a:xfrm>
            </p:grpSpPr>
            <p:sp>
              <p:nvSpPr>
                <p:cNvPr id="135" name="Google Shape;135;p8"/>
                <p:cNvSpPr/>
                <p:nvPr/>
              </p:nvSpPr>
              <p:spPr>
                <a:xfrm>
                  <a:off x="7371757" y="4712345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8"/>
                <p:cNvSpPr/>
                <p:nvPr/>
              </p:nvSpPr>
              <p:spPr>
                <a:xfrm>
                  <a:off x="7371757" y="4467146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8"/>
                <p:cNvSpPr/>
                <p:nvPr/>
              </p:nvSpPr>
              <p:spPr>
                <a:xfrm>
                  <a:off x="7371757" y="4221947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8"/>
                <p:cNvSpPr/>
                <p:nvPr/>
              </p:nvSpPr>
              <p:spPr>
                <a:xfrm>
                  <a:off x="7371757" y="3976747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9" name="Google Shape;139;p8"/>
              <p:cNvGrpSpPr/>
              <p:nvPr/>
            </p:nvGrpSpPr>
            <p:grpSpPr>
              <a:xfrm>
                <a:off x="7691232" y="2709546"/>
                <a:ext cx="175800" cy="887697"/>
                <a:chOff x="7371757" y="3976747"/>
                <a:chExt cx="175800" cy="887697"/>
              </a:xfrm>
            </p:grpSpPr>
            <p:sp>
              <p:nvSpPr>
                <p:cNvPr id="140" name="Google Shape;140;p8"/>
                <p:cNvSpPr/>
                <p:nvPr/>
              </p:nvSpPr>
              <p:spPr>
                <a:xfrm>
                  <a:off x="7371757" y="4712345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8"/>
                <p:cNvSpPr/>
                <p:nvPr/>
              </p:nvSpPr>
              <p:spPr>
                <a:xfrm>
                  <a:off x="7371757" y="4467146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8"/>
                <p:cNvSpPr/>
                <p:nvPr/>
              </p:nvSpPr>
              <p:spPr>
                <a:xfrm>
                  <a:off x="7371757" y="4221947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8"/>
                <p:cNvSpPr/>
                <p:nvPr/>
              </p:nvSpPr>
              <p:spPr>
                <a:xfrm>
                  <a:off x="7371757" y="3976747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4" name="Google Shape;144;p8"/>
            <p:cNvGrpSpPr/>
            <p:nvPr/>
          </p:nvGrpSpPr>
          <p:grpSpPr>
            <a:xfrm rot="10800000" flipH="1">
              <a:off x="7867490" y="910721"/>
              <a:ext cx="457675" cy="1877049"/>
              <a:chOff x="7691232" y="2709546"/>
              <a:chExt cx="457675" cy="1877049"/>
            </a:xfrm>
          </p:grpSpPr>
          <p:grpSp>
            <p:nvGrpSpPr>
              <p:cNvPr id="145" name="Google Shape;145;p8"/>
              <p:cNvGrpSpPr/>
              <p:nvPr/>
            </p:nvGrpSpPr>
            <p:grpSpPr>
              <a:xfrm>
                <a:off x="7691232" y="3698897"/>
                <a:ext cx="457675" cy="887697"/>
                <a:chOff x="7371757" y="3976747"/>
                <a:chExt cx="457675" cy="887697"/>
              </a:xfrm>
            </p:grpSpPr>
            <p:sp>
              <p:nvSpPr>
                <p:cNvPr id="146" name="Google Shape;146;p8"/>
                <p:cNvSpPr/>
                <p:nvPr/>
              </p:nvSpPr>
              <p:spPr>
                <a:xfrm>
                  <a:off x="7371757" y="4712345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8"/>
                <p:cNvSpPr/>
                <p:nvPr/>
              </p:nvSpPr>
              <p:spPr>
                <a:xfrm>
                  <a:off x="7371757" y="4467146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8"/>
                <p:cNvSpPr/>
                <p:nvPr/>
              </p:nvSpPr>
              <p:spPr>
                <a:xfrm>
                  <a:off x="7371757" y="4221947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8"/>
                <p:cNvSpPr/>
                <p:nvPr/>
              </p:nvSpPr>
              <p:spPr>
                <a:xfrm>
                  <a:off x="7371757" y="3976747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8"/>
                <p:cNvSpPr/>
                <p:nvPr/>
              </p:nvSpPr>
              <p:spPr>
                <a:xfrm>
                  <a:off x="7653632" y="4712345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8"/>
                <p:cNvSpPr/>
                <p:nvPr/>
              </p:nvSpPr>
              <p:spPr>
                <a:xfrm>
                  <a:off x="7653632" y="4467146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8"/>
                <p:cNvSpPr/>
                <p:nvPr/>
              </p:nvSpPr>
              <p:spPr>
                <a:xfrm>
                  <a:off x="7653632" y="4221947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8"/>
                <p:cNvSpPr/>
                <p:nvPr/>
              </p:nvSpPr>
              <p:spPr>
                <a:xfrm>
                  <a:off x="7653632" y="3976747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" name="Google Shape;154;p8"/>
              <p:cNvGrpSpPr/>
              <p:nvPr/>
            </p:nvGrpSpPr>
            <p:grpSpPr>
              <a:xfrm>
                <a:off x="7691232" y="2709546"/>
                <a:ext cx="457675" cy="887697"/>
                <a:chOff x="7371757" y="3976747"/>
                <a:chExt cx="457675" cy="887697"/>
              </a:xfrm>
            </p:grpSpPr>
            <p:sp>
              <p:nvSpPr>
                <p:cNvPr id="155" name="Google Shape;155;p8"/>
                <p:cNvSpPr/>
                <p:nvPr/>
              </p:nvSpPr>
              <p:spPr>
                <a:xfrm>
                  <a:off x="7371757" y="4712345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8"/>
                <p:cNvSpPr/>
                <p:nvPr/>
              </p:nvSpPr>
              <p:spPr>
                <a:xfrm>
                  <a:off x="7371757" y="4467146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8"/>
                <p:cNvSpPr/>
                <p:nvPr/>
              </p:nvSpPr>
              <p:spPr>
                <a:xfrm>
                  <a:off x="7371757" y="4221947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8"/>
                <p:cNvSpPr/>
                <p:nvPr/>
              </p:nvSpPr>
              <p:spPr>
                <a:xfrm>
                  <a:off x="7371757" y="3976747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8"/>
                <p:cNvSpPr/>
                <p:nvPr/>
              </p:nvSpPr>
              <p:spPr>
                <a:xfrm>
                  <a:off x="7653632" y="4712345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8"/>
                <p:cNvSpPr/>
                <p:nvPr/>
              </p:nvSpPr>
              <p:spPr>
                <a:xfrm>
                  <a:off x="7653632" y="4467146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8"/>
                <p:cNvSpPr/>
                <p:nvPr/>
              </p:nvSpPr>
              <p:spPr>
                <a:xfrm>
                  <a:off x="7653632" y="4221947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8"/>
                <p:cNvSpPr/>
                <p:nvPr/>
              </p:nvSpPr>
              <p:spPr>
                <a:xfrm>
                  <a:off x="7653632" y="3976747"/>
                  <a:ext cx="175800" cy="1521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 txBox="1">
            <a:spLocks noGrp="1"/>
          </p:cNvSpPr>
          <p:nvPr>
            <p:ph type="title"/>
          </p:nvPr>
        </p:nvSpPr>
        <p:spPr>
          <a:xfrm>
            <a:off x="2758225" y="1064961"/>
            <a:ext cx="4872900" cy="15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9"/>
          <p:cNvSpPr txBox="1">
            <a:spLocks noGrp="1"/>
          </p:cNvSpPr>
          <p:nvPr>
            <p:ph type="subTitle" idx="1"/>
          </p:nvPr>
        </p:nvSpPr>
        <p:spPr>
          <a:xfrm>
            <a:off x="2758225" y="3006821"/>
            <a:ext cx="4872900" cy="67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9"/>
          <p:cNvSpPr/>
          <p:nvPr/>
        </p:nvSpPr>
        <p:spPr>
          <a:xfrm rot="10800000">
            <a:off x="0" y="0"/>
            <a:ext cx="20148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9"/>
          <p:cNvGrpSpPr/>
          <p:nvPr/>
        </p:nvGrpSpPr>
        <p:grpSpPr>
          <a:xfrm>
            <a:off x="562032" y="1301880"/>
            <a:ext cx="739550" cy="887697"/>
            <a:chOff x="7371757" y="3976747"/>
            <a:chExt cx="739550" cy="887697"/>
          </a:xfrm>
        </p:grpSpPr>
        <p:sp>
          <p:nvSpPr>
            <p:cNvPr id="168" name="Google Shape;168;p9"/>
            <p:cNvSpPr/>
            <p:nvPr/>
          </p:nvSpPr>
          <p:spPr>
            <a:xfrm>
              <a:off x="7371757" y="4712345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7371757" y="4467146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7371757" y="4221947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7371757" y="3976747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7653632" y="4712345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7653632" y="4467146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7653632" y="4221947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653632" y="3976747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35507" y="4712345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35507" y="4467146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7935507" y="4221947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7935507" y="3976747"/>
              <a:ext cx="175800" cy="152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415775" y="445025"/>
            <a:ext cx="700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15"/>
          <p:cNvCxnSpPr/>
          <p:nvPr/>
        </p:nvCxnSpPr>
        <p:spPr>
          <a:xfrm rot="10800000">
            <a:off x="354600" y="4597870"/>
            <a:ext cx="878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15"/>
          <p:cNvSpPr/>
          <p:nvPr/>
        </p:nvSpPr>
        <p:spPr>
          <a:xfrm>
            <a:off x="-20657" y="150"/>
            <a:ext cx="7131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15"/>
          <p:cNvGrpSpPr/>
          <p:nvPr/>
        </p:nvGrpSpPr>
        <p:grpSpPr>
          <a:xfrm flipH="1">
            <a:off x="7966220" y="4782198"/>
            <a:ext cx="887795" cy="175887"/>
            <a:chOff x="2284850" y="131975"/>
            <a:chExt cx="1720200" cy="340800"/>
          </a:xfrm>
        </p:grpSpPr>
        <p:sp>
          <p:nvSpPr>
            <p:cNvPr id="293" name="Google Shape;293;p15"/>
            <p:cNvSpPr/>
            <p:nvPr/>
          </p:nvSpPr>
          <p:spPr>
            <a:xfrm rot="5400000">
              <a:off x="2261900" y="154925"/>
              <a:ext cx="340800" cy="2949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 rot="5400000">
              <a:off x="2737000" y="154925"/>
              <a:ext cx="340800" cy="2949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 rot="5400000">
              <a:off x="3212100" y="154925"/>
              <a:ext cx="340800" cy="2949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 rot="5400000">
              <a:off x="3687200" y="154925"/>
              <a:ext cx="340800" cy="2949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"/>
          <p:cNvSpPr/>
          <p:nvPr/>
        </p:nvSpPr>
        <p:spPr>
          <a:xfrm>
            <a:off x="-19200" y="150"/>
            <a:ext cx="20148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5" name="Google Shape;325;p18"/>
          <p:cNvCxnSpPr/>
          <p:nvPr/>
        </p:nvCxnSpPr>
        <p:spPr>
          <a:xfrm rot="10800000">
            <a:off x="1995600" y="4599360"/>
            <a:ext cx="7148400" cy="9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6" name="Google Shape;326;p18"/>
          <p:cNvGrpSpPr/>
          <p:nvPr/>
        </p:nvGrpSpPr>
        <p:grpSpPr>
          <a:xfrm>
            <a:off x="759093" y="449071"/>
            <a:ext cx="7652479" cy="3799448"/>
            <a:chOff x="759093" y="449071"/>
            <a:chExt cx="7652479" cy="3799448"/>
          </a:xfrm>
        </p:grpSpPr>
        <p:grpSp>
          <p:nvGrpSpPr>
            <p:cNvPr id="327" name="Google Shape;327;p18"/>
            <p:cNvGrpSpPr/>
            <p:nvPr/>
          </p:nvGrpSpPr>
          <p:grpSpPr>
            <a:xfrm flipH="1">
              <a:off x="7523777" y="449071"/>
              <a:ext cx="887795" cy="175887"/>
              <a:chOff x="2284850" y="131975"/>
              <a:chExt cx="1720200" cy="340800"/>
            </a:xfrm>
          </p:grpSpPr>
          <p:sp>
            <p:nvSpPr>
              <p:cNvPr id="328" name="Google Shape;328;p18"/>
              <p:cNvSpPr/>
              <p:nvPr/>
            </p:nvSpPr>
            <p:spPr>
              <a:xfrm rot="5400000">
                <a:off x="2261900" y="154925"/>
                <a:ext cx="340800" cy="2949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8"/>
              <p:cNvSpPr/>
              <p:nvPr/>
            </p:nvSpPr>
            <p:spPr>
              <a:xfrm rot="5400000">
                <a:off x="2737000" y="154925"/>
                <a:ext cx="340800" cy="2949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8"/>
              <p:cNvSpPr/>
              <p:nvPr/>
            </p:nvSpPr>
            <p:spPr>
              <a:xfrm rot="5400000">
                <a:off x="3212100" y="154925"/>
                <a:ext cx="340800" cy="2949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8"/>
              <p:cNvSpPr/>
              <p:nvPr/>
            </p:nvSpPr>
            <p:spPr>
              <a:xfrm rot="5400000">
                <a:off x="3687200" y="154925"/>
                <a:ext cx="340800" cy="2949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2" name="Google Shape;332;p18"/>
            <p:cNvGrpSpPr/>
            <p:nvPr/>
          </p:nvGrpSpPr>
          <p:grpSpPr>
            <a:xfrm flipH="1">
              <a:off x="759093" y="3360822"/>
              <a:ext cx="457675" cy="887697"/>
              <a:chOff x="7653632" y="3976747"/>
              <a:chExt cx="457675" cy="887697"/>
            </a:xfrm>
          </p:grpSpPr>
          <p:sp>
            <p:nvSpPr>
              <p:cNvPr id="333" name="Google Shape;333;p18"/>
              <p:cNvSpPr/>
              <p:nvPr/>
            </p:nvSpPr>
            <p:spPr>
              <a:xfrm>
                <a:off x="7653632" y="4712345"/>
                <a:ext cx="175800" cy="1521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8"/>
              <p:cNvSpPr/>
              <p:nvPr/>
            </p:nvSpPr>
            <p:spPr>
              <a:xfrm>
                <a:off x="7653632" y="4467146"/>
                <a:ext cx="175800" cy="1521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8"/>
              <p:cNvSpPr/>
              <p:nvPr/>
            </p:nvSpPr>
            <p:spPr>
              <a:xfrm>
                <a:off x="7653632" y="4221947"/>
                <a:ext cx="175800" cy="1521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8"/>
              <p:cNvSpPr/>
              <p:nvPr/>
            </p:nvSpPr>
            <p:spPr>
              <a:xfrm>
                <a:off x="7653632" y="3976747"/>
                <a:ext cx="175800" cy="1521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7935507" y="4712345"/>
                <a:ext cx="175800" cy="1521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7935507" y="4467146"/>
                <a:ext cx="175800" cy="1521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7935507" y="4221947"/>
                <a:ext cx="175800" cy="1521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8"/>
              <p:cNvSpPr/>
              <p:nvPr/>
            </p:nvSpPr>
            <p:spPr>
              <a:xfrm>
                <a:off x="7935507" y="3976747"/>
                <a:ext cx="175800" cy="1521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18"/>
          <p:cNvSpPr txBox="1">
            <a:spLocks noGrp="1"/>
          </p:cNvSpPr>
          <p:nvPr>
            <p:ph type="title"/>
          </p:nvPr>
        </p:nvSpPr>
        <p:spPr>
          <a:xfrm>
            <a:off x="2701075" y="929550"/>
            <a:ext cx="3217500" cy="19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8"/>
          <p:cNvSpPr txBox="1">
            <a:spLocks noGrp="1"/>
          </p:cNvSpPr>
          <p:nvPr>
            <p:ph type="subTitle" idx="1"/>
          </p:nvPr>
        </p:nvSpPr>
        <p:spPr>
          <a:xfrm>
            <a:off x="2701075" y="2853575"/>
            <a:ext cx="32175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8"/>
          <p:cNvSpPr>
            <a:spLocks noGrp="1"/>
          </p:cNvSpPr>
          <p:nvPr>
            <p:ph type="pic" idx="2"/>
          </p:nvPr>
        </p:nvSpPr>
        <p:spPr>
          <a:xfrm>
            <a:off x="6415985" y="1039775"/>
            <a:ext cx="2014800" cy="293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6"/>
          <p:cNvSpPr/>
          <p:nvPr/>
        </p:nvSpPr>
        <p:spPr>
          <a:xfrm>
            <a:off x="3" y="0"/>
            <a:ext cx="7131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26"/>
          <p:cNvGrpSpPr/>
          <p:nvPr/>
        </p:nvGrpSpPr>
        <p:grpSpPr>
          <a:xfrm flipH="1">
            <a:off x="7986880" y="4515911"/>
            <a:ext cx="887795" cy="175887"/>
            <a:chOff x="2284850" y="131975"/>
            <a:chExt cx="1720200" cy="340800"/>
          </a:xfrm>
        </p:grpSpPr>
        <p:sp>
          <p:nvSpPr>
            <p:cNvPr id="487" name="Google Shape;487;p26"/>
            <p:cNvSpPr/>
            <p:nvPr/>
          </p:nvSpPr>
          <p:spPr>
            <a:xfrm rot="5400000">
              <a:off x="2261900" y="154925"/>
              <a:ext cx="340800" cy="2949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 rot="5400000">
              <a:off x="2737000" y="154925"/>
              <a:ext cx="340800" cy="2949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 rot="5400000">
              <a:off x="3212100" y="154925"/>
              <a:ext cx="340800" cy="2949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 rot="5400000">
              <a:off x="3687200" y="154925"/>
              <a:ext cx="340800" cy="2949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26"/>
          <p:cNvSpPr txBox="1">
            <a:spLocks noGrp="1"/>
          </p:cNvSpPr>
          <p:nvPr>
            <p:ph type="subTitle" idx="1"/>
          </p:nvPr>
        </p:nvSpPr>
        <p:spPr>
          <a:xfrm>
            <a:off x="1415780" y="2858399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6"/>
          <p:cNvSpPr txBox="1">
            <a:spLocks noGrp="1"/>
          </p:cNvSpPr>
          <p:nvPr>
            <p:ph type="subTitle" idx="2"/>
          </p:nvPr>
        </p:nvSpPr>
        <p:spPr>
          <a:xfrm>
            <a:off x="3827405" y="2858399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6"/>
          <p:cNvSpPr txBox="1">
            <a:spLocks noGrp="1"/>
          </p:cNvSpPr>
          <p:nvPr>
            <p:ph type="subTitle" idx="3"/>
          </p:nvPr>
        </p:nvSpPr>
        <p:spPr>
          <a:xfrm>
            <a:off x="6239030" y="2858399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6"/>
          <p:cNvSpPr txBox="1">
            <a:spLocks noGrp="1"/>
          </p:cNvSpPr>
          <p:nvPr>
            <p:ph type="subTitle" idx="4"/>
          </p:nvPr>
        </p:nvSpPr>
        <p:spPr>
          <a:xfrm>
            <a:off x="1415780" y="2274590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5" name="Google Shape;495;p26"/>
          <p:cNvSpPr txBox="1">
            <a:spLocks noGrp="1"/>
          </p:cNvSpPr>
          <p:nvPr>
            <p:ph type="subTitle" idx="5"/>
          </p:nvPr>
        </p:nvSpPr>
        <p:spPr>
          <a:xfrm>
            <a:off x="3827405" y="2274590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6" name="Google Shape;496;p26"/>
          <p:cNvSpPr txBox="1">
            <a:spLocks noGrp="1"/>
          </p:cNvSpPr>
          <p:nvPr>
            <p:ph type="subTitle" idx="6"/>
          </p:nvPr>
        </p:nvSpPr>
        <p:spPr>
          <a:xfrm>
            <a:off x="6239030" y="2274590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7" name="Google Shape;497;p26"/>
          <p:cNvSpPr txBox="1">
            <a:spLocks noGrp="1"/>
          </p:cNvSpPr>
          <p:nvPr>
            <p:ph type="title"/>
          </p:nvPr>
        </p:nvSpPr>
        <p:spPr>
          <a:xfrm>
            <a:off x="1415775" y="445025"/>
            <a:ext cx="700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32"/>
          <p:cNvCxnSpPr/>
          <p:nvPr/>
        </p:nvCxnSpPr>
        <p:spPr>
          <a:xfrm>
            <a:off x="-7" y="255420"/>
            <a:ext cx="878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6" name="Google Shape;636;p32"/>
          <p:cNvGrpSpPr/>
          <p:nvPr/>
        </p:nvGrpSpPr>
        <p:grpSpPr>
          <a:xfrm>
            <a:off x="269328" y="3823073"/>
            <a:ext cx="887795" cy="175887"/>
            <a:chOff x="-5191947" y="7177654"/>
            <a:chExt cx="1720200" cy="340800"/>
          </a:xfrm>
        </p:grpSpPr>
        <p:sp>
          <p:nvSpPr>
            <p:cNvPr id="637" name="Google Shape;637;p32"/>
            <p:cNvSpPr/>
            <p:nvPr/>
          </p:nvSpPr>
          <p:spPr>
            <a:xfrm rot="5400000">
              <a:off x="-5214897" y="7200604"/>
              <a:ext cx="340800" cy="2949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 rot="5400000">
              <a:off x="-4739797" y="7200604"/>
              <a:ext cx="340800" cy="2949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 rot="5400000">
              <a:off x="-4264697" y="7200604"/>
              <a:ext cx="340800" cy="2949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 rot="5400000">
              <a:off x="-3789597" y="7200604"/>
              <a:ext cx="340800" cy="2949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2"/>
          <p:cNvSpPr/>
          <p:nvPr/>
        </p:nvSpPr>
        <p:spPr>
          <a:xfrm flipH="1">
            <a:off x="8768700" y="150"/>
            <a:ext cx="3753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8" r:id="rId5"/>
    <p:sldLayoutId id="2147483661" r:id="rId6"/>
    <p:sldLayoutId id="2147483664" r:id="rId7"/>
    <p:sldLayoutId id="2147483672" r:id="rId8"/>
    <p:sldLayoutId id="2147483678" r:id="rId9"/>
    <p:sldLayoutId id="214748367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7" name="Google Shape;687;p37"/>
          <p:cNvCxnSpPr/>
          <p:nvPr/>
        </p:nvCxnSpPr>
        <p:spPr>
          <a:xfrm rot="10800000" flipH="1">
            <a:off x="-19200" y="3646672"/>
            <a:ext cx="7148400" cy="9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2" descr="Braude College of Engineering Karmiel">
            <a:extLst>
              <a:ext uri="{FF2B5EF4-FFF2-40B4-BE49-F238E27FC236}">
                <a16:creationId xmlns:a16="http://schemas.microsoft.com/office/drawing/2014/main" id="{C2BCA0A3-F3D2-108F-1FEF-C64B497C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30"/>
            <a:ext cx="2651760" cy="62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01301" y="788142"/>
            <a:ext cx="304565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Capstone Project Phase A</a:t>
            </a:r>
          </a:p>
          <a:p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1955136" y="1141350"/>
            <a:ext cx="2937985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25-2-</a:t>
            </a:r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-2</a:t>
            </a:r>
          </a:p>
          <a:p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543865" y="3983764"/>
            <a:ext cx="1561514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Supervisors: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Anat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Dahan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Ayala Dante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945" y="3854549"/>
            <a:ext cx="1234439" cy="9970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/>
          </a:p>
        </p:txBody>
      </p:sp>
      <p:sp>
        <p:nvSpPr>
          <p:cNvPr id="8" name="TextBox 7"/>
          <p:cNvSpPr txBox="1"/>
          <p:nvPr/>
        </p:nvSpPr>
        <p:spPr>
          <a:xfrm>
            <a:off x="513471" y="4039959"/>
            <a:ext cx="1491175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Presented by:</a:t>
            </a:r>
          </a:p>
          <a:p>
            <a:r>
              <a:rPr lang="en-US" dirty="0">
                <a:latin typeface="Arial Narrow" panose="020B0606020202030204" pitchFamily="34" charset="0"/>
              </a:rPr>
              <a:t>Shahed Shalabi</a:t>
            </a:r>
          </a:p>
          <a:p>
            <a:r>
              <a:rPr lang="en-US" dirty="0">
                <a:latin typeface="Arial Narrow" panose="020B0606020202030204" pitchFamily="34" charset="0"/>
              </a:rPr>
              <a:t>Janet </a:t>
            </a:r>
            <a:r>
              <a:rPr lang="en-US" dirty="0" err="1">
                <a:latin typeface="Arial Narrow" panose="020B0606020202030204" pitchFamily="34" charset="0"/>
              </a:rPr>
              <a:t>Ibrahem</a:t>
            </a:r>
            <a:endParaRPr lang="he-IL" dirty="0">
              <a:latin typeface="Arial Narrow" panose="020B0606020202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9491" y="1646344"/>
            <a:ext cx="6386732" cy="5062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</a:rPr>
              <a:t>Interpersonal Synchrony and Leader–Follower Detection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4652" y="2123632"/>
            <a:ext cx="577478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Development of a Module for Leader–Follower Detection  </a:t>
            </a:r>
          </a:p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Using Pose Estimation and Time-Lagged Cross-Correlation </a:t>
            </a:r>
            <a:endParaRPr lang="he-IL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11883" y="0"/>
            <a:ext cx="102382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J</a:t>
            </a:r>
          </a:p>
          <a:p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0"/>
          <p:cNvSpPr txBox="1">
            <a:spLocks noGrp="1"/>
          </p:cNvSpPr>
          <p:nvPr>
            <p:ph type="title"/>
          </p:nvPr>
        </p:nvSpPr>
        <p:spPr>
          <a:xfrm>
            <a:off x="723191" y="164756"/>
            <a:ext cx="81746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Leader–Follower Detection: Pipeline Overview</a:t>
            </a:r>
            <a:b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sz="4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37" name="Google Shape;937;p50"/>
          <p:cNvSpPr/>
          <p:nvPr/>
        </p:nvSpPr>
        <p:spPr>
          <a:xfrm>
            <a:off x="1560541" y="1637072"/>
            <a:ext cx="731400" cy="44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endParaRPr/>
          </a:p>
        </p:txBody>
      </p:sp>
      <p:sp>
        <p:nvSpPr>
          <p:cNvPr id="938" name="Google Shape;938;p50"/>
          <p:cNvSpPr txBox="1"/>
          <p:nvPr/>
        </p:nvSpPr>
        <p:spPr>
          <a:xfrm>
            <a:off x="2798941" y="1637072"/>
            <a:ext cx="23805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 Narrow" panose="020B0606020202030204" pitchFamily="34" charset="0"/>
                <a:cs typeface="+mj-cs"/>
              </a:rPr>
              <a:t>ROI Selection</a:t>
            </a:r>
            <a:endParaRPr b="1" dirty="0">
              <a:solidFill>
                <a:schemeClr val="dk1"/>
              </a:solidFill>
              <a:latin typeface="Arial Narrow" panose="020B0606020202030204" pitchFamily="34" charset="0"/>
              <a:ea typeface="Archivo Black"/>
              <a:cs typeface="+mj-cs"/>
              <a:sym typeface="Archivo Black"/>
            </a:endParaRPr>
          </a:p>
        </p:txBody>
      </p:sp>
      <p:cxnSp>
        <p:nvCxnSpPr>
          <p:cNvPr id="940" name="Google Shape;940;p50"/>
          <p:cNvCxnSpPr>
            <a:cxnSpLocks/>
            <a:stCxn id="937" idx="3"/>
          </p:cNvCxnSpPr>
          <p:nvPr/>
        </p:nvCxnSpPr>
        <p:spPr>
          <a:xfrm>
            <a:off x="2291941" y="1861772"/>
            <a:ext cx="5070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תרשים זרימה: השהיה 26"/>
          <p:cNvSpPr/>
          <p:nvPr/>
        </p:nvSpPr>
        <p:spPr>
          <a:xfrm rot="5400000">
            <a:off x="8570742" y="31652"/>
            <a:ext cx="534572" cy="457200"/>
          </a:xfrm>
          <a:prstGeom prst="flowChartDelay">
            <a:avLst/>
          </a:prstGeom>
          <a:solidFill>
            <a:srgbClr val="76A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8676249" y="10867"/>
            <a:ext cx="3235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200" y="2086472"/>
            <a:ext cx="4397606" cy="2931737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91" y="4500521"/>
            <a:ext cx="3879009" cy="162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97815" y="-7034"/>
            <a:ext cx="142494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s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7735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0"/>
          <p:cNvSpPr txBox="1">
            <a:spLocks noGrp="1"/>
          </p:cNvSpPr>
          <p:nvPr>
            <p:ph type="title"/>
          </p:nvPr>
        </p:nvSpPr>
        <p:spPr>
          <a:xfrm>
            <a:off x="723191" y="164756"/>
            <a:ext cx="81746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Leader–Follower Detection: Pipeline Overview</a:t>
            </a:r>
            <a:b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sz="4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42" name="Google Shape;942;p50"/>
          <p:cNvSpPr/>
          <p:nvPr/>
        </p:nvSpPr>
        <p:spPr>
          <a:xfrm>
            <a:off x="1388395" y="1610583"/>
            <a:ext cx="731400" cy="44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endParaRPr/>
          </a:p>
        </p:txBody>
      </p:sp>
      <p:sp>
        <p:nvSpPr>
          <p:cNvPr id="943" name="Google Shape;943;p50"/>
          <p:cNvSpPr txBox="1"/>
          <p:nvPr/>
        </p:nvSpPr>
        <p:spPr>
          <a:xfrm>
            <a:off x="2577154" y="1610583"/>
            <a:ext cx="2874077" cy="742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b="1" dirty="0">
                <a:latin typeface="Arial Narrow" panose="020B0606020202030204" pitchFamily="34" charset="0"/>
              </a:rPr>
              <a:t>Averaging Multiple Joint Landmarks within a Single ROI (Per Participant)</a:t>
            </a:r>
            <a:r>
              <a:rPr lang="en-US" dirty="0">
                <a:latin typeface="Arial Narrow" panose="020B0606020202030204" pitchFamily="34" charset="0"/>
              </a:rPr>
              <a:t/>
            </a:r>
            <a:br>
              <a:rPr lang="en-US" dirty="0">
                <a:latin typeface="Arial Narrow" panose="020B0606020202030204" pitchFamily="34" charset="0"/>
              </a:rPr>
            </a:br>
            <a:endParaRPr b="1" dirty="0">
              <a:solidFill>
                <a:schemeClr val="dk1"/>
              </a:solidFill>
              <a:latin typeface="Arial Narrow" panose="020B0606020202030204" pitchFamily="34" charset="0"/>
              <a:ea typeface="Archivo Black"/>
              <a:cs typeface="Archivo Black"/>
              <a:sym typeface="Archivo Black"/>
            </a:endParaRPr>
          </a:p>
        </p:txBody>
      </p:sp>
      <p:cxnSp>
        <p:nvCxnSpPr>
          <p:cNvPr id="957" name="Google Shape;957;p50"/>
          <p:cNvCxnSpPr>
            <a:cxnSpLocks/>
            <a:endCxn id="942" idx="3"/>
          </p:cNvCxnSpPr>
          <p:nvPr/>
        </p:nvCxnSpPr>
        <p:spPr>
          <a:xfrm flipH="1">
            <a:off x="2119807" y="1835233"/>
            <a:ext cx="5070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תרשים זרימה: השהיה 26"/>
          <p:cNvSpPr/>
          <p:nvPr/>
        </p:nvSpPr>
        <p:spPr>
          <a:xfrm rot="5400000">
            <a:off x="8570742" y="31652"/>
            <a:ext cx="534572" cy="457200"/>
          </a:xfrm>
          <a:prstGeom prst="flowChartDelay">
            <a:avLst/>
          </a:prstGeom>
          <a:solidFill>
            <a:srgbClr val="76A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8676249" y="10867"/>
            <a:ext cx="3235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29" name="image6.jpg" descr="C:\Users\USER\Downloads\495077269_4225121194374035_8937348997428195062_n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754880" y="2406747"/>
            <a:ext cx="4142935" cy="2685757"/>
          </a:xfrm>
          <a:prstGeom prst="rect">
            <a:avLst/>
          </a:prstGeom>
          <a:ln/>
        </p:spPr>
      </p:pic>
      <p:sp>
        <p:nvSpPr>
          <p:cNvPr id="5" name="מלבן 4"/>
          <p:cNvSpPr/>
          <p:nvPr/>
        </p:nvSpPr>
        <p:spPr>
          <a:xfrm>
            <a:off x="8914181" y="-7034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</a:t>
            </a:r>
            <a:endParaRPr lang="he-IL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0"/>
          <p:cNvSpPr txBox="1">
            <a:spLocks noGrp="1"/>
          </p:cNvSpPr>
          <p:nvPr>
            <p:ph type="title"/>
          </p:nvPr>
        </p:nvSpPr>
        <p:spPr>
          <a:xfrm>
            <a:off x="723191" y="164756"/>
            <a:ext cx="81746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Leader–Follower Detection: Pipeline Overview</a:t>
            </a:r>
            <a:b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sz="4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37" name="Google Shape;937;p50"/>
          <p:cNvSpPr/>
          <p:nvPr/>
        </p:nvSpPr>
        <p:spPr>
          <a:xfrm>
            <a:off x="1522038" y="1637072"/>
            <a:ext cx="731400" cy="44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rchivo Black"/>
                <a:sym typeface="Archivo Black"/>
              </a:rPr>
              <a:t>3</a:t>
            </a:r>
            <a:endParaRPr dirty="0"/>
          </a:p>
        </p:txBody>
      </p:sp>
      <p:sp>
        <p:nvSpPr>
          <p:cNvPr id="938" name="Google Shape;938;p50"/>
          <p:cNvSpPr txBox="1"/>
          <p:nvPr/>
        </p:nvSpPr>
        <p:spPr>
          <a:xfrm>
            <a:off x="2798941" y="1637072"/>
            <a:ext cx="23805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latin typeface="Arial Narrow" panose="020B0606020202030204" pitchFamily="34" charset="0"/>
              </a:rPr>
              <a:t>Temporal Segmentation</a:t>
            </a:r>
            <a:endParaRPr lang="en-US" dirty="0">
              <a:latin typeface="Arial Narrow" panose="020B0606020202030204" pitchFamily="34" charset="0"/>
            </a:endParaRPr>
          </a:p>
        </p:txBody>
      </p:sp>
      <p:cxnSp>
        <p:nvCxnSpPr>
          <p:cNvPr id="940" name="Google Shape;940;p50"/>
          <p:cNvCxnSpPr>
            <a:cxnSpLocks/>
            <a:stCxn id="937" idx="3"/>
          </p:cNvCxnSpPr>
          <p:nvPr/>
        </p:nvCxnSpPr>
        <p:spPr>
          <a:xfrm>
            <a:off x="2253438" y="1861772"/>
            <a:ext cx="5070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תרשים זרימה: השהיה 26"/>
          <p:cNvSpPr/>
          <p:nvPr/>
        </p:nvSpPr>
        <p:spPr>
          <a:xfrm rot="5400000">
            <a:off x="8570742" y="31652"/>
            <a:ext cx="534572" cy="457200"/>
          </a:xfrm>
          <a:prstGeom prst="flowChartDelay">
            <a:avLst/>
          </a:prstGeom>
          <a:solidFill>
            <a:srgbClr val="76A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8676249" y="10867"/>
            <a:ext cx="3235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3"/>
          <a:srcRect l="408" t="16515" r="-408" b="-16515"/>
          <a:stretch/>
        </p:blipFill>
        <p:spPr>
          <a:xfrm>
            <a:off x="3989191" y="2086472"/>
            <a:ext cx="5177500" cy="3624249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91" y="4396723"/>
            <a:ext cx="3266000" cy="388654"/>
          </a:xfrm>
          <a:prstGeom prst="rect">
            <a:avLst/>
          </a:prstGeom>
        </p:spPr>
      </p:pic>
      <p:sp>
        <p:nvSpPr>
          <p:cNvPr id="6" name="מלבן 5"/>
          <p:cNvSpPr/>
          <p:nvPr/>
        </p:nvSpPr>
        <p:spPr>
          <a:xfrm>
            <a:off x="8914181" y="10866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6185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0"/>
          <p:cNvSpPr txBox="1">
            <a:spLocks noGrp="1"/>
          </p:cNvSpPr>
          <p:nvPr>
            <p:ph type="title"/>
          </p:nvPr>
        </p:nvSpPr>
        <p:spPr>
          <a:xfrm>
            <a:off x="723191" y="164756"/>
            <a:ext cx="81746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Leader–Follower Detection: Pipeline Overview</a:t>
            </a:r>
            <a:b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sz="4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37" name="Google Shape;937;p50"/>
          <p:cNvSpPr/>
          <p:nvPr/>
        </p:nvSpPr>
        <p:spPr>
          <a:xfrm>
            <a:off x="1522038" y="1637072"/>
            <a:ext cx="731400" cy="44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rchivo Black"/>
                <a:sym typeface="Archivo Black"/>
              </a:rPr>
              <a:t>4</a:t>
            </a:r>
            <a:endParaRPr dirty="0"/>
          </a:p>
        </p:txBody>
      </p:sp>
      <p:cxnSp>
        <p:nvCxnSpPr>
          <p:cNvPr id="940" name="Google Shape;940;p50"/>
          <p:cNvCxnSpPr>
            <a:cxnSpLocks/>
            <a:stCxn id="937" idx="3"/>
          </p:cNvCxnSpPr>
          <p:nvPr/>
        </p:nvCxnSpPr>
        <p:spPr>
          <a:xfrm>
            <a:off x="2253438" y="1861772"/>
            <a:ext cx="5070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תרשים זרימה: השהיה 26"/>
          <p:cNvSpPr/>
          <p:nvPr/>
        </p:nvSpPr>
        <p:spPr>
          <a:xfrm rot="5400000">
            <a:off x="8570742" y="31652"/>
            <a:ext cx="534572" cy="457200"/>
          </a:xfrm>
          <a:prstGeom prst="flowChartDelay">
            <a:avLst/>
          </a:prstGeom>
          <a:solidFill>
            <a:srgbClr val="76A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8676249" y="10867"/>
            <a:ext cx="3235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90" y="4396723"/>
            <a:ext cx="5086767" cy="388654"/>
          </a:xfrm>
          <a:prstGeom prst="rect">
            <a:avLst/>
          </a:prstGeom>
        </p:spPr>
      </p:pic>
      <p:sp>
        <p:nvSpPr>
          <p:cNvPr id="6" name="מלבן 5"/>
          <p:cNvSpPr/>
          <p:nvPr/>
        </p:nvSpPr>
        <p:spPr>
          <a:xfrm>
            <a:off x="8914181" y="10866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</a:t>
            </a:r>
            <a:endParaRPr lang="he-IL" b="1" dirty="0"/>
          </a:p>
        </p:txBody>
      </p:sp>
      <p:sp>
        <p:nvSpPr>
          <p:cNvPr id="12" name="Google Shape;949;p50">
            <a:extLst>
              <a:ext uri="{FF2B5EF4-FFF2-40B4-BE49-F238E27FC236}">
                <a16:creationId xmlns:a16="http://schemas.microsoft.com/office/drawing/2014/main" id="{35E7862C-6CDE-47AC-A136-62E9ECE29FD4}"/>
              </a:ext>
            </a:extLst>
          </p:cNvPr>
          <p:cNvSpPr txBox="1"/>
          <p:nvPr/>
        </p:nvSpPr>
        <p:spPr>
          <a:xfrm>
            <a:off x="2814857" y="1637072"/>
            <a:ext cx="2538415" cy="4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latin typeface="Arial Narrow" panose="020B0606020202030204" pitchFamily="34" charset="0"/>
              </a:rPr>
              <a:t>Time-Lagged Cross-Correlation (TLCC) per Window</a:t>
            </a:r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10" name="image5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760720" y="1861772"/>
            <a:ext cx="3137095" cy="314887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9922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0"/>
          <p:cNvSpPr txBox="1">
            <a:spLocks noGrp="1"/>
          </p:cNvSpPr>
          <p:nvPr>
            <p:ph type="title"/>
          </p:nvPr>
        </p:nvSpPr>
        <p:spPr>
          <a:xfrm>
            <a:off x="723191" y="164756"/>
            <a:ext cx="81746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Leader–Follower Detection: Pipeline Overview</a:t>
            </a:r>
            <a:b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sz="4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37" name="Google Shape;937;p50"/>
          <p:cNvSpPr/>
          <p:nvPr/>
        </p:nvSpPr>
        <p:spPr>
          <a:xfrm>
            <a:off x="1522038" y="1637072"/>
            <a:ext cx="731400" cy="44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rchivo Black"/>
                <a:sym typeface="Archivo Black"/>
              </a:rPr>
              <a:t>5</a:t>
            </a:r>
            <a:endParaRPr dirty="0"/>
          </a:p>
        </p:txBody>
      </p:sp>
      <p:cxnSp>
        <p:nvCxnSpPr>
          <p:cNvPr id="940" name="Google Shape;940;p50"/>
          <p:cNvCxnSpPr>
            <a:cxnSpLocks/>
            <a:stCxn id="937" idx="3"/>
          </p:cNvCxnSpPr>
          <p:nvPr/>
        </p:nvCxnSpPr>
        <p:spPr>
          <a:xfrm>
            <a:off x="2253438" y="1861772"/>
            <a:ext cx="5070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תרשים זרימה: השהיה 26"/>
          <p:cNvSpPr/>
          <p:nvPr/>
        </p:nvSpPr>
        <p:spPr>
          <a:xfrm rot="5400000">
            <a:off x="8570742" y="31652"/>
            <a:ext cx="534572" cy="457200"/>
          </a:xfrm>
          <a:prstGeom prst="flowChartDelay">
            <a:avLst/>
          </a:prstGeom>
          <a:solidFill>
            <a:srgbClr val="76A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8676249" y="10867"/>
            <a:ext cx="3235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6" name="מלבן 5"/>
          <p:cNvSpPr/>
          <p:nvPr/>
        </p:nvSpPr>
        <p:spPr>
          <a:xfrm>
            <a:off x="8914181" y="10866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</a:t>
            </a:r>
            <a:endParaRPr lang="he-IL" b="1" dirty="0"/>
          </a:p>
        </p:txBody>
      </p:sp>
      <p:sp>
        <p:nvSpPr>
          <p:cNvPr id="11" name="Google Shape;949;p50">
            <a:extLst>
              <a:ext uri="{FF2B5EF4-FFF2-40B4-BE49-F238E27FC236}">
                <a16:creationId xmlns:a16="http://schemas.microsoft.com/office/drawing/2014/main" id="{AF75F5D6-03CA-4125-B838-259485DB5BB5}"/>
              </a:ext>
            </a:extLst>
          </p:cNvPr>
          <p:cNvSpPr txBox="1"/>
          <p:nvPr/>
        </p:nvSpPr>
        <p:spPr>
          <a:xfrm>
            <a:off x="2760438" y="1637072"/>
            <a:ext cx="23805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b="1" dirty="0">
                <a:latin typeface="Arial Narrow" panose="020B0606020202030204" pitchFamily="34" charset="0"/>
              </a:rPr>
              <a:t>Peak Synchrony Window Identification</a:t>
            </a:r>
            <a:endParaRPr sz="1600" dirty="0">
              <a:solidFill>
                <a:schemeClr val="dk1"/>
              </a:solidFill>
              <a:latin typeface="Arial Narrow" panose="020B0606020202030204" pitchFamily="34" charset="0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75885C32-702F-4BF6-BE94-BA3F1FD31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844" y="1903980"/>
            <a:ext cx="4283064" cy="14693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445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0"/>
          <p:cNvSpPr txBox="1">
            <a:spLocks noGrp="1"/>
          </p:cNvSpPr>
          <p:nvPr>
            <p:ph type="title"/>
          </p:nvPr>
        </p:nvSpPr>
        <p:spPr>
          <a:xfrm>
            <a:off x="723191" y="164756"/>
            <a:ext cx="81746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Leader–Follower Detection: Pipeline Overview</a:t>
            </a:r>
            <a:b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sz="4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37" name="Google Shape;937;p50"/>
          <p:cNvSpPr/>
          <p:nvPr/>
        </p:nvSpPr>
        <p:spPr>
          <a:xfrm>
            <a:off x="1522038" y="1637072"/>
            <a:ext cx="731400" cy="44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rchivo Black"/>
                <a:sym typeface="Archivo Black"/>
              </a:rPr>
              <a:t>6</a:t>
            </a:r>
            <a:endParaRPr dirty="0"/>
          </a:p>
        </p:txBody>
      </p:sp>
      <p:cxnSp>
        <p:nvCxnSpPr>
          <p:cNvPr id="940" name="Google Shape;940;p50"/>
          <p:cNvCxnSpPr>
            <a:cxnSpLocks/>
            <a:stCxn id="937" idx="3"/>
          </p:cNvCxnSpPr>
          <p:nvPr/>
        </p:nvCxnSpPr>
        <p:spPr>
          <a:xfrm>
            <a:off x="2253438" y="1861772"/>
            <a:ext cx="5070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תרשים זרימה: השהיה 26"/>
          <p:cNvSpPr/>
          <p:nvPr/>
        </p:nvSpPr>
        <p:spPr>
          <a:xfrm rot="5400000">
            <a:off x="8570742" y="31652"/>
            <a:ext cx="534572" cy="457200"/>
          </a:xfrm>
          <a:prstGeom prst="flowChartDelay">
            <a:avLst/>
          </a:prstGeom>
          <a:solidFill>
            <a:srgbClr val="76A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8676249" y="10867"/>
            <a:ext cx="3235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6" name="מלבן 5"/>
          <p:cNvSpPr/>
          <p:nvPr/>
        </p:nvSpPr>
        <p:spPr>
          <a:xfrm>
            <a:off x="8914181" y="10866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</a:t>
            </a:r>
            <a:endParaRPr lang="he-IL" b="1" dirty="0"/>
          </a:p>
        </p:txBody>
      </p:sp>
      <p:sp>
        <p:nvSpPr>
          <p:cNvPr id="11" name="Google Shape;949;p50">
            <a:extLst>
              <a:ext uri="{FF2B5EF4-FFF2-40B4-BE49-F238E27FC236}">
                <a16:creationId xmlns:a16="http://schemas.microsoft.com/office/drawing/2014/main" id="{22FAF27A-A7B9-44FF-B137-A6AA6241FC65}"/>
              </a:ext>
            </a:extLst>
          </p:cNvPr>
          <p:cNvSpPr txBox="1"/>
          <p:nvPr/>
        </p:nvSpPr>
        <p:spPr>
          <a:xfrm>
            <a:off x="2760438" y="1637072"/>
            <a:ext cx="23805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b="1" dirty="0">
                <a:latin typeface="Arial Narrow" panose="020B0606020202030204" pitchFamily="34" charset="0"/>
              </a:rPr>
              <a:t>Leader–Follower Inference</a:t>
            </a:r>
            <a:endParaRPr sz="1600" b="1" dirty="0">
              <a:solidFill>
                <a:schemeClr val="dk1"/>
              </a:solidFill>
              <a:latin typeface="Arial Narrow" panose="020B0606020202030204" pitchFamily="34" charset="0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468" y="2360409"/>
            <a:ext cx="4709160" cy="2682433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90" y="4466492"/>
            <a:ext cx="3654797" cy="25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8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06931276_621925907601290_232493873548738553_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2" y="1175824"/>
            <a:ext cx="4756226" cy="3800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15993" y="246184"/>
            <a:ext cx="249701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PROTOTYPE SCREENS</a:t>
            </a:r>
          </a:p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Uploading a Video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5465298" y="1519311"/>
            <a:ext cx="3256671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The user uploads a video featuring two individuals engaged in interaction.</a:t>
            </a:r>
          </a:p>
          <a:p>
            <a:r>
              <a:rPr lang="en-US" sz="1800" dirty="0">
                <a:latin typeface="Arial Narrow" panose="020B0606020202030204" pitchFamily="34" charset="0"/>
              </a:rPr>
              <a:t>This video serves as the input for </a:t>
            </a:r>
            <a:r>
              <a:rPr lang="en-US" sz="1800" dirty="0" smtClean="0">
                <a:latin typeface="Arial Narrow" panose="020B0606020202030204" pitchFamily="34" charset="0"/>
              </a:rPr>
              <a:t>synchrony </a:t>
            </a:r>
            <a:r>
              <a:rPr lang="en-US" sz="1800" dirty="0">
                <a:latin typeface="Arial Narrow" panose="020B0606020202030204" pitchFamily="34" charset="0"/>
              </a:rPr>
              <a:t>and leader–follower analysis.</a:t>
            </a:r>
            <a:endParaRPr lang="he-IL" sz="1800" dirty="0"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25951" y="-61593"/>
            <a:ext cx="114651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s</a:t>
            </a:r>
            <a:endParaRPr lang="he-IL" b="1" dirty="0"/>
          </a:p>
        </p:txBody>
      </p:sp>
      <p:sp>
        <p:nvSpPr>
          <p:cNvPr id="6" name="תרשים זרימה: השהיה 5"/>
          <p:cNvSpPr/>
          <p:nvPr/>
        </p:nvSpPr>
        <p:spPr>
          <a:xfrm rot="5400000">
            <a:off x="7677561" y="38686"/>
            <a:ext cx="534572" cy="457200"/>
          </a:xfrm>
          <a:prstGeom prst="flowChartDelay">
            <a:avLst/>
          </a:prstGeom>
          <a:solidFill>
            <a:srgbClr val="76A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7818473" y="92295"/>
            <a:ext cx="14407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49" y="92294"/>
            <a:ext cx="845824" cy="307777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595" y="1519311"/>
            <a:ext cx="546703" cy="35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6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58629" y="76516"/>
            <a:ext cx="3923027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PROTOTYPE SCREENS</a:t>
            </a:r>
          </a:p>
          <a:p>
            <a:pPr algn="ctr"/>
            <a:r>
              <a:rPr lang="en-US" b="1" dirty="0"/>
              <a:t>Defining ROI and TLCC Parameters for Leader–Follower Detection</a:t>
            </a:r>
            <a:endParaRPr lang="en-US" dirty="0"/>
          </a:p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/>
            <a:endParaRPr lang="en-US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60" y="964620"/>
            <a:ext cx="1639573" cy="2211516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340" y="1647028"/>
            <a:ext cx="2423370" cy="2072820"/>
          </a:xfrm>
          <a:prstGeom prst="rect">
            <a:avLst/>
          </a:prstGeom>
        </p:spPr>
      </p:pic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297694" y="3178510"/>
            <a:ext cx="449030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</a:rPr>
              <a:t>The user selects a Region of Interest (ROI), such as the arm or leg.</a:t>
            </a:r>
            <a:br>
              <a:rPr lang="en-US" dirty="0">
                <a:latin typeface="Arial Narrow" panose="020B0606020202030204" pitchFamily="34" charset="0"/>
              </a:rPr>
            </a:br>
            <a:r>
              <a:rPr lang="en-US" dirty="0">
                <a:latin typeface="Arial Narrow" panose="020B0606020202030204" pitchFamily="34" charset="0"/>
              </a:rPr>
              <a:t>A 3D motion vector is computed for each participant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</a:rPr>
              <a:t>and used in TLCC analysis to detect leader–follower dynamics.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he-IL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kumimoji="0" lang="he-IL" altLang="he-IL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99970" y="799363"/>
            <a:ext cx="226314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TLCC Analysis Settings</a:t>
            </a:r>
          </a:p>
          <a:p>
            <a:r>
              <a:rPr lang="en-US" dirty="0">
                <a:latin typeface="Arial Narrow" panose="020B0606020202030204" pitchFamily="34" charset="0"/>
                <a:cs typeface="Aharoni" panose="02010803020104030203" pitchFamily="2" charset="-79"/>
              </a:rPr>
              <a:t>The user sets three TLCC parameters</a:t>
            </a:r>
            <a:endParaRPr lang="he-IL" dirty="0">
              <a:latin typeface="Arial Narrow" panose="020B060602020203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88417" y="618800"/>
            <a:ext cx="23088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altLang="he-IL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Body Part Selection</a:t>
            </a:r>
            <a:endParaRPr lang="en-US" b="1" dirty="0"/>
          </a:p>
          <a:p>
            <a:endParaRPr lang="he-IL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890782" y="-77372"/>
            <a:ext cx="37982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s</a:t>
            </a:r>
            <a:endParaRPr lang="he-IL" b="1" dirty="0"/>
          </a:p>
        </p:txBody>
      </p:sp>
      <p:sp>
        <p:nvSpPr>
          <p:cNvPr id="10" name="תרשים זרימה: השהיה 9"/>
          <p:cNvSpPr/>
          <p:nvPr/>
        </p:nvSpPr>
        <p:spPr>
          <a:xfrm rot="5400000">
            <a:off x="7695824" y="38686"/>
            <a:ext cx="534572" cy="457200"/>
          </a:xfrm>
          <a:prstGeom prst="flowChartDelay">
            <a:avLst/>
          </a:prstGeom>
          <a:solidFill>
            <a:srgbClr val="76A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7866955" y="76516"/>
            <a:ext cx="14848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710" y="185517"/>
            <a:ext cx="779225" cy="3244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49600" y="3017520"/>
            <a:ext cx="37944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endParaRPr lang="he-IL" dirty="0">
              <a:latin typeface="Arial Narrow" panose="020B0606020202030204" pitchFamily="34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28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6"/>
          <p:cNvSpPr txBox="1">
            <a:spLocks noGrp="1"/>
          </p:cNvSpPr>
          <p:nvPr>
            <p:ph type="title"/>
          </p:nvPr>
        </p:nvSpPr>
        <p:spPr>
          <a:xfrm>
            <a:off x="764826" y="1948375"/>
            <a:ext cx="3845274" cy="10998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  <a:cs typeface="Aharoni" panose="02010803020104030203" pitchFamily="2" charset="-79"/>
              </a:rPr>
              <a:t>Clicking the Leader–Follower Analysis Results button displays the TLCC analysis output</a:t>
            </a:r>
            <a:endParaRPr dirty="0">
              <a:solidFill>
                <a:schemeClr val="tx1"/>
              </a:solidFill>
              <a:latin typeface="Arial Narrow" panose="020B0606020202030204" pitchFamily="34" charset="0"/>
              <a:cs typeface="Aharoni" panose="02010803020104030203" pitchFamily="2" charset="-79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56A00EE-303D-4C4E-9971-9C703636E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1213577"/>
            <a:ext cx="4466909" cy="33203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94660" y="73050"/>
            <a:ext cx="263652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PROTOTYPE SCREENS</a:t>
            </a:r>
          </a:p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Displaying Leader–Follower Results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he-IL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4849" y="-63304"/>
            <a:ext cx="122388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J</a:t>
            </a:r>
          </a:p>
          <a:p>
            <a:endParaRPr lang="he-IL" dirty="0"/>
          </a:p>
        </p:txBody>
      </p:sp>
      <p:sp>
        <p:nvSpPr>
          <p:cNvPr id="7" name="תרשים זרימה: השהיה 6"/>
          <p:cNvSpPr/>
          <p:nvPr/>
        </p:nvSpPr>
        <p:spPr>
          <a:xfrm rot="5400000">
            <a:off x="7902644" y="38686"/>
            <a:ext cx="534572" cy="457200"/>
          </a:xfrm>
          <a:prstGeom prst="flowChartDelay">
            <a:avLst/>
          </a:prstGeom>
          <a:solidFill>
            <a:srgbClr val="76A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8032652" y="47626"/>
            <a:ext cx="506437" cy="3192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3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3"/>
          <a:srcRect b="6748"/>
          <a:stretch/>
        </p:blipFill>
        <p:spPr>
          <a:xfrm>
            <a:off x="4839286" y="947668"/>
            <a:ext cx="4128868" cy="2865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1780" y="134562"/>
            <a:ext cx="284988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PROTOTYPE SCREENS</a:t>
            </a:r>
            <a:b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e-IL" altLang="he-IL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Visual </a:t>
            </a:r>
            <a:r>
              <a:rPr lang="he-IL" altLang="he-IL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Output</a:t>
            </a:r>
            <a:r>
              <a:rPr lang="he-IL" altLang="he-IL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Leader–Follower Dynamics</a:t>
            </a:r>
          </a:p>
          <a:p>
            <a:pPr algn="ctr"/>
            <a:endParaRPr lang="he-IL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444197" y="4062609"/>
            <a:ext cx="3523957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Lag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Graph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by Overlapping Time Windows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1607" y="1765893"/>
            <a:ext cx="3432517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This screen provides: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</a:rPr>
              <a:t>A lag graph that visualizes shifts in leadership roles across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</a:rPr>
              <a:t>A frame from the video with labeled participants (P1/P2) ,</a:t>
            </a:r>
            <a:r>
              <a:rPr lang="en-US" dirty="0"/>
              <a:t> </a:t>
            </a:r>
            <a:r>
              <a:rPr lang="en-US" dirty="0">
                <a:latin typeface="Arial Narrow" panose="020B0606020202030204" pitchFamily="34" charset="0"/>
              </a:rPr>
              <a:t>illustrating the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</a:rPr>
              <a:t>User-defined parameters (window length, overlap, lag range) shown for reproducibility.</a:t>
            </a:r>
          </a:p>
          <a:p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8901332" y="-49237"/>
            <a:ext cx="48533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J</a:t>
            </a:r>
          </a:p>
          <a:p>
            <a:endParaRPr lang="he-IL" dirty="0"/>
          </a:p>
        </p:txBody>
      </p:sp>
      <p:sp>
        <p:nvSpPr>
          <p:cNvPr id="7" name="תרשים זרימה: השהיה 6"/>
          <p:cNvSpPr/>
          <p:nvPr/>
        </p:nvSpPr>
        <p:spPr>
          <a:xfrm rot="5400000">
            <a:off x="7712730" y="38686"/>
            <a:ext cx="534572" cy="457200"/>
          </a:xfrm>
          <a:prstGeom prst="flowChartDelay">
            <a:avLst/>
          </a:prstGeom>
          <a:solidFill>
            <a:srgbClr val="76A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7846256" y="58484"/>
            <a:ext cx="121333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616" y="166173"/>
            <a:ext cx="692715" cy="28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5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0000" y="452059"/>
            <a:ext cx="7704000" cy="572700"/>
          </a:xfrm>
        </p:spPr>
        <p:txBody>
          <a:bodyPr/>
          <a:lstStyle/>
          <a:p>
            <a:pPr algn="ctr"/>
            <a:r>
              <a:rPr lang="en-US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AGENDA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5" name="אליפסה 4"/>
          <p:cNvSpPr/>
          <p:nvPr/>
        </p:nvSpPr>
        <p:spPr>
          <a:xfrm>
            <a:off x="991771" y="2355146"/>
            <a:ext cx="478302" cy="450166"/>
          </a:xfrm>
          <a:prstGeom prst="ellipse">
            <a:avLst/>
          </a:prstGeom>
          <a:solidFill>
            <a:srgbClr val="76A5A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2</a:t>
            </a:r>
          </a:p>
        </p:txBody>
      </p:sp>
      <p:sp>
        <p:nvSpPr>
          <p:cNvPr id="6" name="אליפסה 5"/>
          <p:cNvSpPr/>
          <p:nvPr/>
        </p:nvSpPr>
        <p:spPr>
          <a:xfrm>
            <a:off x="956602" y="3300837"/>
            <a:ext cx="478302" cy="450166"/>
          </a:xfrm>
          <a:prstGeom prst="ellipse">
            <a:avLst/>
          </a:prstGeom>
          <a:solidFill>
            <a:srgbClr val="76A5A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3</a:t>
            </a:r>
          </a:p>
        </p:txBody>
      </p:sp>
      <p:sp>
        <p:nvSpPr>
          <p:cNvPr id="7" name="אליפסה 6"/>
          <p:cNvSpPr/>
          <p:nvPr/>
        </p:nvSpPr>
        <p:spPr>
          <a:xfrm>
            <a:off x="956602" y="1337684"/>
            <a:ext cx="478302" cy="450166"/>
          </a:xfrm>
          <a:prstGeom prst="ellipse">
            <a:avLst/>
          </a:prstGeom>
          <a:solidFill>
            <a:srgbClr val="76A5A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90234" y="1232811"/>
            <a:ext cx="5493434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Project Overview</a:t>
            </a:r>
          </a:p>
          <a:p>
            <a:r>
              <a:rPr lang="en-US" dirty="0">
                <a:latin typeface="Arial Narrow" panose="020B0606020202030204" pitchFamily="34" charset="0"/>
              </a:rPr>
              <a:t>Interpersonal Synchrony &amp; Leader–Follower Dynamics, Mirror Game Example, </a:t>
            </a:r>
            <a:br>
              <a:rPr lang="en-US" dirty="0">
                <a:latin typeface="Arial Narrow" panose="020B0606020202030204" pitchFamily="34" charset="0"/>
              </a:rPr>
            </a:br>
            <a:r>
              <a:rPr lang="en-US" dirty="0">
                <a:latin typeface="Arial Narrow" panose="020B0606020202030204" pitchFamily="34" charset="0"/>
              </a:rPr>
              <a:t>Pose Estimation Using Landmarks &amp; MediaPipe, Time-Lagged Cross-Correlation (TLCC)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he-IL" dirty="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590234" y="1821081"/>
            <a:ext cx="651744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he-IL" altLang="he-I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05943" y="2248474"/>
            <a:ext cx="5462016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System &amp; Algorithm Design</a:t>
            </a:r>
          </a:p>
          <a:p>
            <a:r>
              <a:rPr lang="en-US" dirty="0">
                <a:latin typeface="Arial Narrow" panose="020B0606020202030204" pitchFamily="34" charset="0"/>
              </a:rPr>
              <a:t>Overview of InterSync System, Our Proposed Algorithm, Synchrony Pipeline Stages: ROI, Averaging, TLCC, Peak Detection, Inference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endParaRPr lang="he-IL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90234" y="3206076"/>
            <a:ext cx="648602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Prototype &amp; Evaluation</a:t>
            </a:r>
          </a:p>
          <a:p>
            <a:r>
              <a:rPr lang="en-US" dirty="0">
                <a:latin typeface="Arial Narrow" panose="020B0606020202030204" pitchFamily="34" charset="0"/>
              </a:rPr>
              <a:t>·Uploading Video &amp; Selecting ROI, Setting TLCC Parameters, Displaying Analysis Results (Lag Graph + Video Frame), Testing Plan &amp; Validation via Annotated or Controlled Datasets</a:t>
            </a:r>
          </a:p>
          <a:p>
            <a:endParaRPr lang="en-US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40018" y="0"/>
            <a:ext cx="806345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/>
              <a:t>J</a:t>
            </a:r>
            <a:endParaRPr lang="he-IL" sz="1600" b="1" dirty="0"/>
          </a:p>
        </p:txBody>
      </p:sp>
      <p:pic>
        <p:nvPicPr>
          <p:cNvPr id="9" name="תמונה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464" y="136778"/>
            <a:ext cx="1498554" cy="54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5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51"/>
          <p:cNvSpPr txBox="1">
            <a:spLocks noGrp="1"/>
          </p:cNvSpPr>
          <p:nvPr>
            <p:ph type="title"/>
          </p:nvPr>
        </p:nvSpPr>
        <p:spPr>
          <a:xfrm>
            <a:off x="204029" y="0"/>
            <a:ext cx="6451956" cy="12460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testing and validation process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3DF9A8DF-B6A2-4758-83EB-52E92BD98762}"/>
              </a:ext>
            </a:extLst>
          </p:cNvPr>
          <p:cNvSpPr txBox="1"/>
          <p:nvPr/>
        </p:nvSpPr>
        <p:spPr>
          <a:xfrm>
            <a:off x="661181" y="1187504"/>
            <a:ext cx="6322219" cy="32162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Search for Public Datasets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Explore publicly available video datasets with ground truth leader–follower labels for each time window.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Manual Annotation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If no dataset is found, manually annotate selected videos by visually identifying who leads and who follows.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Controlled Recordings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Create test videos where participants are instructed to lead or follow, then compare system output to expected roles.</a:t>
            </a:r>
          </a:p>
          <a:p>
            <a:endParaRPr lang="he-IL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27" y="1187640"/>
            <a:ext cx="457200" cy="445273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4"/>
          <a:srcRect l="15662" t="-1" r="1851" b="-3375"/>
          <a:stretch/>
        </p:blipFill>
        <p:spPr>
          <a:xfrm>
            <a:off x="101645" y="2154544"/>
            <a:ext cx="559536" cy="558118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5"/>
          <a:srcRect l="15462" t="1" b="2005"/>
          <a:stretch/>
        </p:blipFill>
        <p:spPr>
          <a:xfrm>
            <a:off x="89091" y="3234294"/>
            <a:ext cx="559536" cy="3868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34511" y="-56271"/>
            <a:ext cx="61897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s</a:t>
            </a:r>
            <a:endParaRPr lang="he-IL" b="1" dirty="0"/>
          </a:p>
        </p:txBody>
      </p:sp>
      <p:sp>
        <p:nvSpPr>
          <p:cNvPr id="8" name="תרשים זרימה: השהיה 7"/>
          <p:cNvSpPr/>
          <p:nvPr/>
        </p:nvSpPr>
        <p:spPr>
          <a:xfrm rot="5400000">
            <a:off x="6270793" y="22906"/>
            <a:ext cx="534572" cy="457200"/>
          </a:xfrm>
          <a:prstGeom prst="flowChartDelay">
            <a:avLst/>
          </a:prstGeom>
          <a:solidFill>
            <a:srgbClr val="76A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6395733" y="20245"/>
            <a:ext cx="52050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9" name="תמונה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521" y="623049"/>
            <a:ext cx="1615580" cy="21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37;p70">
            <a:extLst>
              <a:ext uri="{FF2B5EF4-FFF2-40B4-BE49-F238E27FC236}">
                <a16:creationId xmlns:a16="http://schemas.microsoft.com/office/drawing/2014/main" id="{A5B7B325-937C-48B8-B9FC-8993E25DB4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815445" y="1004438"/>
            <a:ext cx="5235889" cy="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latin typeface="Aharoni" panose="02010803020104030203" pitchFamily="2" charset="-79"/>
                <a:cs typeface="Aharoni" panose="02010803020104030203" pitchFamily="2" charset="-79"/>
              </a:rPr>
              <a:t>Thank </a:t>
            </a:r>
            <a:r>
              <a:rPr lang="en" sz="7200"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en" sz="7200"/>
              <a:t>!</a:t>
            </a:r>
            <a:endParaRPr sz="7200" dirty="0"/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298" y="2227363"/>
            <a:ext cx="2400782" cy="17953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463" y="51841"/>
            <a:ext cx="1867062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6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0"/>
          <p:cNvSpPr txBox="1">
            <a:spLocks noGrp="1"/>
          </p:cNvSpPr>
          <p:nvPr>
            <p:ph type="title"/>
          </p:nvPr>
        </p:nvSpPr>
        <p:spPr>
          <a:xfrm>
            <a:off x="2758224" y="951390"/>
            <a:ext cx="5299925" cy="16741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i="0" u="none" strike="noStrik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Interpersonal synchrony</a:t>
            </a:r>
            <a:endParaRPr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721" name="Google Shape;721;p40"/>
          <p:cNvCxnSpPr/>
          <p:nvPr/>
        </p:nvCxnSpPr>
        <p:spPr>
          <a:xfrm rot="10800000" flipH="1">
            <a:off x="2017543" y="2788235"/>
            <a:ext cx="7148400" cy="9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7923A38-9C5D-4C6E-8DF8-59E4D5A68D6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625523" y="2895189"/>
            <a:ext cx="715569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latin typeface="Arial Narrow" panose="020B0606020202030204" pitchFamily="34" charset="0"/>
              </a:rPr>
              <a:t>Naturally occurs in social interactions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dirty="0">
              <a:latin typeface="Arial Narrow" panose="020B060602020203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latin typeface="Arial Narrow" panose="020B0606020202030204" pitchFamily="34" charset="0"/>
              </a:rPr>
              <a:t/>
            </a:r>
            <a:br>
              <a:rPr lang="en-US" dirty="0">
                <a:latin typeface="Arial Narrow" panose="020B0606020202030204" pitchFamily="34" charset="0"/>
              </a:rPr>
            </a:b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Can be intentional or spontaneous </a:t>
            </a:r>
            <a:endParaRPr kumimoji="0" lang="en-US" altLang="he-IL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he-IL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he-IL" altLang="he-IL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Measured using time-series analyses of movement, timing, and rhythm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3"/>
          <a:srcRect l="14950" t="-22297" r="420" b="-10622"/>
          <a:stretch/>
        </p:blipFill>
        <p:spPr>
          <a:xfrm>
            <a:off x="2109473" y="2722767"/>
            <a:ext cx="475254" cy="582143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4"/>
          <a:srcRect r="14652" b="-2126"/>
          <a:stretch/>
        </p:blipFill>
        <p:spPr>
          <a:xfrm>
            <a:off x="2109472" y="3613257"/>
            <a:ext cx="475255" cy="447281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5"/>
          <a:srcRect l="18567" b="1884"/>
          <a:stretch/>
        </p:blipFill>
        <p:spPr>
          <a:xfrm>
            <a:off x="2132857" y="4287845"/>
            <a:ext cx="492666" cy="4844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47053" y="-5266"/>
            <a:ext cx="75262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J</a:t>
            </a:r>
            <a:endParaRPr lang="he-IL" b="1" dirty="0"/>
          </a:p>
        </p:txBody>
      </p:sp>
      <p:sp>
        <p:nvSpPr>
          <p:cNvPr id="9" name="תרשים זרימה: השהיה 8"/>
          <p:cNvSpPr/>
          <p:nvPr/>
        </p:nvSpPr>
        <p:spPr>
          <a:xfrm rot="5400000">
            <a:off x="8338625" y="38686"/>
            <a:ext cx="534572" cy="457200"/>
          </a:xfrm>
          <a:prstGeom prst="flowChartDelay">
            <a:avLst/>
          </a:prstGeom>
          <a:solidFill>
            <a:srgbClr val="76A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8489852" y="73856"/>
            <a:ext cx="22508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he-IL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33;p41">
            <a:extLst>
              <a:ext uri="{FF2B5EF4-FFF2-40B4-BE49-F238E27FC236}">
                <a16:creationId xmlns:a16="http://schemas.microsoft.com/office/drawing/2014/main" id="{30DFDFCD-4818-4428-B496-158DECFB26D1}"/>
              </a:ext>
            </a:extLst>
          </p:cNvPr>
          <p:cNvSpPr txBox="1">
            <a:spLocks/>
          </p:cNvSpPr>
          <p:nvPr/>
        </p:nvSpPr>
        <p:spPr>
          <a:xfrm>
            <a:off x="474082" y="2646060"/>
            <a:ext cx="4950207" cy="7445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53983" y="450843"/>
            <a:ext cx="614927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Leader–Follower Dynamics</a:t>
            </a:r>
            <a:endParaRPr kumimoji="0" lang="he-IL" altLang="he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4613" y="3381843"/>
            <a:ext cx="3293530" cy="12144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 rot="10800000" flipV="1">
            <a:off x="765373" y="1522087"/>
            <a:ext cx="6154497" cy="87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   One participant leads the motion, the other follows slightly later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 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 Directionality is not always stable– roles may switch over </a:t>
            </a:r>
            <a:r>
              <a:rPr lang="en-US" altLang="he-IL" sz="1800" dirty="0">
                <a:solidFill>
                  <a:schemeClr val="tx1"/>
                </a:solidFill>
                <a:latin typeface="Arial Narrow" panose="020B0606020202030204" pitchFamily="34" charset="0"/>
              </a:rPr>
              <a:t> time</a:t>
            </a: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0800000">
            <a:off x="-321148" y="5097780"/>
            <a:ext cx="1923646" cy="457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 rot="10800000" flipV="1">
            <a:off x="182998" y="2644933"/>
            <a:ext cx="6365631" cy="128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Two main modes:</a:t>
            </a:r>
            <a:b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</a:b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  • </a:t>
            </a:r>
            <a:r>
              <a:rPr kumimoji="0" lang="he-IL" altLang="he-IL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LF (Leader–Follower)- 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one leads, one mirrors</a:t>
            </a:r>
            <a:b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</a:b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  • </a:t>
            </a:r>
            <a:r>
              <a:rPr kumimoji="0" lang="he-IL" altLang="he-IL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Co-motion</a:t>
            </a: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 mutual movement without clear leader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3"/>
          <a:srcRect l="-701" t="1934" r="4383" b="3226"/>
          <a:stretch/>
        </p:blipFill>
        <p:spPr>
          <a:xfrm>
            <a:off x="5491771" y="2603399"/>
            <a:ext cx="3238057" cy="23165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74" y="1627175"/>
            <a:ext cx="433167" cy="407157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74" y="2044209"/>
            <a:ext cx="433167" cy="3764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83329" y="-63304"/>
            <a:ext cx="1069144" cy="3165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s</a:t>
            </a:r>
            <a:endParaRPr lang="he-IL" b="1" dirty="0"/>
          </a:p>
        </p:txBody>
      </p:sp>
      <p:sp>
        <p:nvSpPr>
          <p:cNvPr id="12" name="תרשים זרימה: השהיה 11"/>
          <p:cNvSpPr/>
          <p:nvPr/>
        </p:nvSpPr>
        <p:spPr>
          <a:xfrm rot="5400000">
            <a:off x="6411469" y="38686"/>
            <a:ext cx="534572" cy="457200"/>
          </a:xfrm>
          <a:prstGeom prst="flowChartDelay">
            <a:avLst/>
          </a:prstGeom>
          <a:solidFill>
            <a:srgbClr val="76A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6548629" y="71533"/>
            <a:ext cx="25321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7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8" y="645854"/>
            <a:ext cx="4677510" cy="2577404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 rot="10800000" flipV="1">
            <a:off x="703385" y="3193702"/>
            <a:ext cx="5732584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Visual example from Mirror Game paradigm</a:t>
            </a:r>
            <a:r>
              <a:rPr kumimoji="0" lang="en-US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,</a:t>
            </a:r>
            <a:r>
              <a:rPr lang="he-IL" altLang="he-IL" sz="1800" dirty="0">
                <a:solidFill>
                  <a:schemeClr val="tx1"/>
                </a:solidFill>
                <a:latin typeface="Arial Narrow" panose="020B0606020202030204" pitchFamily="34" charset="0"/>
              </a:rPr>
              <a:t> One person leads a movement the other follows Used to study synchrony and role shifts in real time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he-IL" altLang="he-IL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76714" y="-56271"/>
            <a:ext cx="66118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s</a:t>
            </a:r>
            <a:endParaRPr lang="he-IL" b="1" dirty="0"/>
          </a:p>
        </p:txBody>
      </p:sp>
      <p:sp>
        <p:nvSpPr>
          <p:cNvPr id="7" name="תרשים זרימה: השהיה 6"/>
          <p:cNvSpPr/>
          <p:nvPr/>
        </p:nvSpPr>
        <p:spPr>
          <a:xfrm rot="5400000">
            <a:off x="6411469" y="38686"/>
            <a:ext cx="534572" cy="457200"/>
          </a:xfrm>
          <a:prstGeom prst="flowChartDelay">
            <a:avLst/>
          </a:prstGeom>
          <a:solidFill>
            <a:srgbClr val="76A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6566272" y="97617"/>
            <a:ext cx="22496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81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7" name="Google Shape;787;p46"/>
          <p:cNvCxnSpPr/>
          <p:nvPr/>
        </p:nvCxnSpPr>
        <p:spPr>
          <a:xfrm>
            <a:off x="708293" y="2279142"/>
            <a:ext cx="8435707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6"/>
          <p:cNvSpPr txBox="1">
            <a:spLocks noGrp="1"/>
          </p:cNvSpPr>
          <p:nvPr>
            <p:ph type="title"/>
          </p:nvPr>
        </p:nvSpPr>
        <p:spPr>
          <a:xfrm>
            <a:off x="989012" y="276590"/>
            <a:ext cx="700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Core Components of the System: Pose Estimation and Synchrony Analysis Tools</a:t>
            </a:r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4C97897E-FAC5-475E-B287-BAC214580117}"/>
              </a:ext>
            </a:extLst>
          </p:cNvPr>
          <p:cNvSpPr txBox="1"/>
          <p:nvPr/>
        </p:nvSpPr>
        <p:spPr>
          <a:xfrm>
            <a:off x="6878673" y="1561048"/>
            <a:ext cx="20942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latin typeface="Arial Narrow" panose="020B0606020202030204" pitchFamily="34" charset="0"/>
              </a:rPr>
              <a:t>Time-Lagged Cross-Correlation (TLCC)</a:t>
            </a:r>
            <a:endParaRPr lang="he-IL" sz="1600" dirty="0">
              <a:ln w="0"/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58B101A3-F189-4473-A46D-104BBD173B9B}"/>
              </a:ext>
            </a:extLst>
          </p:cNvPr>
          <p:cNvSpPr txBox="1"/>
          <p:nvPr/>
        </p:nvSpPr>
        <p:spPr>
          <a:xfrm>
            <a:off x="4227827" y="1706992"/>
            <a:ext cx="1191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MediaPipe</a:t>
            </a:r>
            <a:endParaRPr lang="he-IL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C74E3414-04E0-486A-B3C7-AF5FF908EEF5}"/>
              </a:ext>
            </a:extLst>
          </p:cNvPr>
          <p:cNvSpPr txBox="1"/>
          <p:nvPr/>
        </p:nvSpPr>
        <p:spPr>
          <a:xfrm>
            <a:off x="989012" y="1770481"/>
            <a:ext cx="1447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Landmarks</a:t>
            </a:r>
            <a:endParaRPr lang="he-IL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8" name="Google Shape;772;p45">
            <a:extLst>
              <a:ext uri="{FF2B5EF4-FFF2-40B4-BE49-F238E27FC236}">
                <a16:creationId xmlns:a16="http://schemas.microsoft.com/office/drawing/2014/main" id="{A9A9993B-04E6-4509-BA0A-C9F7F0240C86}"/>
              </a:ext>
            </a:extLst>
          </p:cNvPr>
          <p:cNvSpPr txBox="1">
            <a:spLocks/>
          </p:cNvSpPr>
          <p:nvPr/>
        </p:nvSpPr>
        <p:spPr>
          <a:xfrm>
            <a:off x="6525889" y="2239844"/>
            <a:ext cx="2740937" cy="769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fontAlgn="ctr"/>
            <a:endParaRPr lang="he-IL" dirty="0"/>
          </a:p>
          <a:p>
            <a:pPr fontAlgn="ctr"/>
            <a:endParaRPr lang="he-IL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759682" y="2601912"/>
            <a:ext cx="20971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009139"/>
              </p:ext>
            </p:extLst>
          </p:nvPr>
        </p:nvGraphicFramePr>
        <p:xfrm>
          <a:off x="3490098" y="1995160"/>
          <a:ext cx="2667312" cy="1393932"/>
        </p:xfrm>
        <a:graphic>
          <a:graphicData uri="http://schemas.openxmlformats.org/drawingml/2006/table">
            <a:tbl>
              <a:tblPr/>
              <a:tblGrid>
                <a:gridCol w="2667312">
                  <a:extLst>
                    <a:ext uri="{9D8B030D-6E8A-4147-A177-3AD203B41FA5}">
                      <a16:colId xmlns:a16="http://schemas.microsoft.com/office/drawing/2014/main" val="133434807"/>
                    </a:ext>
                  </a:extLst>
                </a:gridCol>
              </a:tblGrid>
              <a:tr h="139393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Narrow" panose="020B0606020202030204" pitchFamily="34" charset="0"/>
                        </a:rPr>
                        <a:t>A real-time framework for extracting 3D body landmarks from video using deep learning.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992885"/>
                  </a:ext>
                </a:extLst>
              </a:tr>
            </a:tbl>
          </a:graphicData>
        </a:graphic>
      </p:graphicFrame>
      <p:graphicFrame>
        <p:nvGraphicFramePr>
          <p:cNvPr id="12" name="טבלה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262308"/>
              </p:ext>
            </p:extLst>
          </p:nvPr>
        </p:nvGraphicFramePr>
        <p:xfrm>
          <a:off x="6293806" y="2163144"/>
          <a:ext cx="2952477" cy="1057963"/>
        </p:xfrm>
        <a:graphic>
          <a:graphicData uri="http://schemas.openxmlformats.org/drawingml/2006/table">
            <a:tbl>
              <a:tblPr/>
              <a:tblGrid>
                <a:gridCol w="2952477">
                  <a:extLst>
                    <a:ext uri="{9D8B030D-6E8A-4147-A177-3AD203B41FA5}">
                      <a16:colId xmlns:a16="http://schemas.microsoft.com/office/drawing/2014/main" val="4206525059"/>
                    </a:ext>
                  </a:extLst>
                </a:gridCol>
              </a:tblGrid>
              <a:tr h="1057963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Narrow" panose="020B0606020202030204" pitchFamily="34" charset="0"/>
                        </a:rPr>
                        <a:t>Computes the correlation between two movement signals with varying time lags to </a:t>
                      </a:r>
                      <a:r>
                        <a:rPr lang="en-US" b="0" dirty="0">
                          <a:latin typeface="Arial Narrow" panose="020B0606020202030204" pitchFamily="34" charset="0"/>
                        </a:rPr>
                        <a:t>identify who leads and who follows</a:t>
                      </a:r>
                      <a:r>
                        <a:rPr lang="en-US" dirty="0"/>
                        <a:t/>
                      </a:r>
                      <a:br>
                        <a:rPr lang="en-US" dirty="0"/>
                      </a:br>
                      <a:endParaRPr lang="en-US" dirty="0">
                        <a:latin typeface="Arial Narrow" panose="020B0606020202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0448"/>
                  </a:ext>
                </a:extLst>
              </a:tr>
            </a:tbl>
          </a:graphicData>
        </a:graphic>
      </p:graphicFrame>
      <p:pic>
        <p:nvPicPr>
          <p:cNvPr id="16" name="תמונה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21" y="2393017"/>
            <a:ext cx="1470445" cy="16352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714936" y="-31187"/>
            <a:ext cx="6400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J+s</a:t>
            </a:r>
            <a:endParaRPr lang="he-IL" b="1" dirty="0"/>
          </a:p>
        </p:txBody>
      </p:sp>
      <p:sp>
        <p:nvSpPr>
          <p:cNvPr id="14" name="תרשים זרימה: השהיה 13"/>
          <p:cNvSpPr/>
          <p:nvPr/>
        </p:nvSpPr>
        <p:spPr>
          <a:xfrm rot="5400000">
            <a:off x="8219050" y="38686"/>
            <a:ext cx="534572" cy="457200"/>
          </a:xfrm>
          <a:prstGeom prst="flowChartDelay">
            <a:avLst/>
          </a:prstGeom>
          <a:solidFill>
            <a:srgbClr val="76A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8338626" y="90610"/>
            <a:ext cx="29542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he-IL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59656" y="498584"/>
            <a:ext cx="5589102" cy="710648"/>
          </a:xfrm>
        </p:spPr>
        <p:txBody>
          <a:bodyPr/>
          <a:lstStyle/>
          <a:p>
            <a:pPr algn="ctr"/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InterSync – Existing System Overview</a:t>
            </a:r>
            <a:b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he-IL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051496" y="1939469"/>
            <a:ext cx="3123028" cy="698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Analyzes synchrony between participants </a:t>
            </a:r>
            <a:r>
              <a:rPr lang="en-US" altLang="he-IL" dirty="0">
                <a:solidFill>
                  <a:schemeClr val="tx1"/>
                </a:solidFill>
                <a:latin typeface="Arial Narrow" panose="020B0606020202030204" pitchFamily="34" charset="0"/>
              </a:rPr>
              <a:t>using extracted body landmarks </a:t>
            </a:r>
            <a:endParaRPr kumimoji="0" lang="he-IL" altLang="he-IL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0733" y="3344073"/>
            <a:ext cx="2588456" cy="69858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 Employs 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</a:rPr>
              <a:t>MediaPipe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  for landmark extraction</a:t>
            </a:r>
            <a:endParaRPr lang="he-IL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365" y="3344073"/>
            <a:ext cx="2532185" cy="69858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Limitation: No support for directionality (Leader–Follower)</a:t>
            </a:r>
            <a:endParaRPr lang="he-IL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77374" y="3497961"/>
            <a:ext cx="28135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1229" y="1936471"/>
            <a:ext cx="3334041" cy="102175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Developed to analyze interpersonal synchrony: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measures how well participants move together over time</a:t>
            </a:r>
            <a:endParaRPr lang="he-IL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" y="3358078"/>
            <a:ext cx="476266" cy="397933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327" y="2030667"/>
            <a:ext cx="448406" cy="361921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0667"/>
            <a:ext cx="504171" cy="387824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335" y="3313917"/>
            <a:ext cx="502390" cy="4862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897816" y="-24636"/>
            <a:ext cx="85812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S</a:t>
            </a:r>
          </a:p>
          <a:p>
            <a:endParaRPr lang="he-IL" dirty="0"/>
          </a:p>
        </p:txBody>
      </p:sp>
      <p:sp>
        <p:nvSpPr>
          <p:cNvPr id="13" name="תרשים זרימה: השהיה 12"/>
          <p:cNvSpPr/>
          <p:nvPr/>
        </p:nvSpPr>
        <p:spPr>
          <a:xfrm rot="5400000">
            <a:off x="6411469" y="38686"/>
            <a:ext cx="534572" cy="457200"/>
          </a:xfrm>
          <a:prstGeom prst="flowChartDelay">
            <a:avLst/>
          </a:prstGeom>
          <a:solidFill>
            <a:srgbClr val="76A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4" name="TextBox 13"/>
          <p:cNvSpPr txBox="1"/>
          <p:nvPr/>
        </p:nvSpPr>
        <p:spPr>
          <a:xfrm>
            <a:off x="6562696" y="83085"/>
            <a:ext cx="23211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97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31527" y="1008048"/>
            <a:ext cx="6020972" cy="1434905"/>
          </a:xfrm>
        </p:spPr>
        <p:txBody>
          <a:bodyPr/>
          <a:lstStyle/>
          <a:p>
            <a:pPr algn="ctr"/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 Our Algorithm – General Overview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/>
          <a:srcRect l="4009" b="140"/>
          <a:stretch/>
        </p:blipFill>
        <p:spPr>
          <a:xfrm>
            <a:off x="6696222" y="0"/>
            <a:ext cx="2531594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89256" y="0"/>
            <a:ext cx="68228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J</a:t>
            </a:r>
            <a:endParaRPr lang="he-IL" b="1" dirty="0"/>
          </a:p>
        </p:txBody>
      </p:sp>
      <p:sp>
        <p:nvSpPr>
          <p:cNvPr id="6" name="תרשים זרימה: השהיה 5"/>
          <p:cNvSpPr/>
          <p:nvPr/>
        </p:nvSpPr>
        <p:spPr>
          <a:xfrm rot="5400000">
            <a:off x="6087794" y="38686"/>
            <a:ext cx="534572" cy="457200"/>
          </a:xfrm>
          <a:prstGeom prst="flowChartDelay">
            <a:avLst/>
          </a:prstGeom>
          <a:solidFill>
            <a:srgbClr val="76A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244875" y="71582"/>
            <a:ext cx="21190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12B17C3-07E0-4E95-990D-80A99CCF7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527" y="2377382"/>
            <a:ext cx="646469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    Enhances InterSync by detecting leader–follower roles via pose-based synchrony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he-IL" altLang="he-IL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e-IL" altLang="he-I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he-IL" altLang="he-IL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     Uses TLCC on ROI motion to capture temporal dynamics.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CE141207-C743-41C2-97A8-C995436C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5" y="2377382"/>
            <a:ext cx="401427" cy="349962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093EF160-1EC3-437E-A9A2-17472F2B5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04" y="3240725"/>
            <a:ext cx="422947" cy="3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8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0"/>
          <p:cNvSpPr txBox="1">
            <a:spLocks noGrp="1"/>
          </p:cNvSpPr>
          <p:nvPr>
            <p:ph type="title"/>
          </p:nvPr>
        </p:nvSpPr>
        <p:spPr>
          <a:xfrm>
            <a:off x="723191" y="164756"/>
            <a:ext cx="81746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Leader–Follower Detection: Pipeline Overview</a:t>
            </a:r>
            <a:b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sz="4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37" name="Google Shape;937;p50"/>
          <p:cNvSpPr/>
          <p:nvPr/>
        </p:nvSpPr>
        <p:spPr>
          <a:xfrm>
            <a:off x="1522038" y="1637072"/>
            <a:ext cx="731400" cy="44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endParaRPr/>
          </a:p>
        </p:txBody>
      </p:sp>
      <p:sp>
        <p:nvSpPr>
          <p:cNvPr id="938" name="Google Shape;938;p50"/>
          <p:cNvSpPr txBox="1"/>
          <p:nvPr/>
        </p:nvSpPr>
        <p:spPr>
          <a:xfrm>
            <a:off x="2798941" y="1637072"/>
            <a:ext cx="23805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 Narrow" panose="020B0606020202030204" pitchFamily="34" charset="0"/>
                <a:cs typeface="+mj-cs"/>
              </a:rPr>
              <a:t>ROI Selection</a:t>
            </a:r>
            <a:endParaRPr b="1" dirty="0">
              <a:solidFill>
                <a:schemeClr val="dk1"/>
              </a:solidFill>
              <a:latin typeface="Arial Narrow" panose="020B0606020202030204" pitchFamily="34" charset="0"/>
              <a:ea typeface="Archivo Black"/>
              <a:cs typeface="+mj-cs"/>
              <a:sym typeface="Archivo Black"/>
            </a:endParaRPr>
          </a:p>
        </p:txBody>
      </p:sp>
      <p:cxnSp>
        <p:nvCxnSpPr>
          <p:cNvPr id="940" name="Google Shape;940;p50"/>
          <p:cNvCxnSpPr>
            <a:cxnSpLocks/>
            <a:stCxn id="937" idx="3"/>
          </p:cNvCxnSpPr>
          <p:nvPr/>
        </p:nvCxnSpPr>
        <p:spPr>
          <a:xfrm>
            <a:off x="2253438" y="1861772"/>
            <a:ext cx="5070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2" name="Google Shape;942;p50"/>
          <p:cNvSpPr/>
          <p:nvPr/>
        </p:nvSpPr>
        <p:spPr>
          <a:xfrm>
            <a:off x="1522038" y="2250663"/>
            <a:ext cx="731400" cy="44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endParaRPr/>
          </a:p>
        </p:txBody>
      </p:sp>
      <p:sp>
        <p:nvSpPr>
          <p:cNvPr id="943" name="Google Shape;943;p50"/>
          <p:cNvSpPr txBox="1"/>
          <p:nvPr/>
        </p:nvSpPr>
        <p:spPr>
          <a:xfrm>
            <a:off x="2703763" y="2152358"/>
            <a:ext cx="2874077" cy="742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b="1" dirty="0">
                <a:latin typeface="Arial Narrow" panose="020B0606020202030204" pitchFamily="34" charset="0"/>
              </a:rPr>
              <a:t>Averaging Multiple Joint Landmarks within a Single ROI (Per Participant)</a:t>
            </a:r>
            <a:r>
              <a:rPr lang="en-US" dirty="0">
                <a:latin typeface="Arial Narrow" panose="020B0606020202030204" pitchFamily="34" charset="0"/>
              </a:rPr>
              <a:t/>
            </a:r>
            <a:br>
              <a:rPr lang="en-US" dirty="0">
                <a:latin typeface="Arial Narrow" panose="020B0606020202030204" pitchFamily="34" charset="0"/>
              </a:rPr>
            </a:br>
            <a:endParaRPr b="1" dirty="0">
              <a:solidFill>
                <a:schemeClr val="dk1"/>
              </a:solidFill>
              <a:latin typeface="Arial Narrow" panose="020B0606020202030204" pitchFamily="34" charset="0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945" name="Google Shape;945;p50"/>
          <p:cNvSpPr/>
          <p:nvPr/>
        </p:nvSpPr>
        <p:spPr>
          <a:xfrm>
            <a:off x="1522038" y="2864254"/>
            <a:ext cx="731400" cy="44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endParaRPr/>
          </a:p>
        </p:txBody>
      </p:sp>
      <p:sp>
        <p:nvSpPr>
          <p:cNvPr id="946" name="Google Shape;946;p50"/>
          <p:cNvSpPr txBox="1"/>
          <p:nvPr/>
        </p:nvSpPr>
        <p:spPr>
          <a:xfrm>
            <a:off x="2760438" y="2833713"/>
            <a:ext cx="23805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latin typeface="Arial Narrow" panose="020B0606020202030204" pitchFamily="34" charset="0"/>
              </a:rPr>
              <a:t>Temporal Segmentation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949" name="Google Shape;949;p50"/>
          <p:cNvSpPr txBox="1"/>
          <p:nvPr/>
        </p:nvSpPr>
        <p:spPr>
          <a:xfrm>
            <a:off x="6843932" y="1637072"/>
            <a:ext cx="2538415" cy="4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latin typeface="Arial Narrow" panose="020B0606020202030204" pitchFamily="34" charset="0"/>
              </a:rPr>
              <a:t>Time-Lagged Cross-Correlation (TLCC) per Window</a:t>
            </a:r>
            <a:endParaRPr lang="en-US" dirty="0">
              <a:latin typeface="Arial Narrow" panose="020B0606020202030204" pitchFamily="34" charset="0"/>
            </a:endParaRPr>
          </a:p>
        </p:txBody>
      </p:sp>
      <p:cxnSp>
        <p:nvCxnSpPr>
          <p:cNvPr id="953" name="Google Shape;953;p50"/>
          <p:cNvCxnSpPr>
            <a:stCxn id="937" idx="2"/>
            <a:endCxn id="942" idx="0"/>
          </p:cNvCxnSpPr>
          <p:nvPr/>
        </p:nvCxnSpPr>
        <p:spPr>
          <a:xfrm rot="-5400000" flipH="1">
            <a:off x="1805988" y="2168222"/>
            <a:ext cx="164100" cy="600"/>
          </a:xfrm>
          <a:prstGeom prst="bentConnector3">
            <a:avLst>
              <a:gd name="adj1" fmla="val 5002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4" name="Google Shape;954;p50"/>
          <p:cNvCxnSpPr>
            <a:stCxn id="942" idx="2"/>
            <a:endCxn id="945" idx="0"/>
          </p:cNvCxnSpPr>
          <p:nvPr/>
        </p:nvCxnSpPr>
        <p:spPr>
          <a:xfrm rot="-5400000" flipH="1">
            <a:off x="1805988" y="2781813"/>
            <a:ext cx="164100" cy="600"/>
          </a:xfrm>
          <a:prstGeom prst="bentConnector3">
            <a:avLst>
              <a:gd name="adj1" fmla="val 5002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6" name="Google Shape;956;p50"/>
          <p:cNvCxnSpPr>
            <a:cxnSpLocks/>
            <a:endCxn id="945" idx="3"/>
          </p:cNvCxnSpPr>
          <p:nvPr/>
        </p:nvCxnSpPr>
        <p:spPr>
          <a:xfrm flipH="1">
            <a:off x="2253450" y="3088905"/>
            <a:ext cx="5070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7" name="Google Shape;957;p50"/>
          <p:cNvCxnSpPr>
            <a:cxnSpLocks/>
            <a:endCxn id="942" idx="3"/>
          </p:cNvCxnSpPr>
          <p:nvPr/>
        </p:nvCxnSpPr>
        <p:spPr>
          <a:xfrm flipH="1">
            <a:off x="2253450" y="2475313"/>
            <a:ext cx="5070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937;p50">
            <a:extLst>
              <a:ext uri="{FF2B5EF4-FFF2-40B4-BE49-F238E27FC236}">
                <a16:creationId xmlns:a16="http://schemas.microsoft.com/office/drawing/2014/main" id="{1959FD79-5393-40B9-B19A-B43BC572A1CD}"/>
              </a:ext>
            </a:extLst>
          </p:cNvPr>
          <p:cNvSpPr/>
          <p:nvPr/>
        </p:nvSpPr>
        <p:spPr>
          <a:xfrm>
            <a:off x="5724944" y="1637072"/>
            <a:ext cx="731400" cy="44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rchivo Black"/>
                <a:sym typeface="Archivo Black"/>
              </a:rPr>
              <a:t>4</a:t>
            </a:r>
            <a:endParaRPr dirty="0"/>
          </a:p>
        </p:txBody>
      </p:sp>
      <p:cxnSp>
        <p:nvCxnSpPr>
          <p:cNvPr id="31" name="Google Shape;940;p50">
            <a:extLst>
              <a:ext uri="{FF2B5EF4-FFF2-40B4-BE49-F238E27FC236}">
                <a16:creationId xmlns:a16="http://schemas.microsoft.com/office/drawing/2014/main" id="{8BB0E573-8F64-4918-8192-90F28E271D31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6456344" y="1861772"/>
            <a:ext cx="5070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942;p50">
            <a:extLst>
              <a:ext uri="{FF2B5EF4-FFF2-40B4-BE49-F238E27FC236}">
                <a16:creationId xmlns:a16="http://schemas.microsoft.com/office/drawing/2014/main" id="{2B5C53B9-8FED-426E-86A9-3D13221D9316}"/>
              </a:ext>
            </a:extLst>
          </p:cNvPr>
          <p:cNvSpPr/>
          <p:nvPr/>
        </p:nvSpPr>
        <p:spPr>
          <a:xfrm>
            <a:off x="5724944" y="2250663"/>
            <a:ext cx="731400" cy="44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rchivo Black"/>
                <a:sym typeface="Archivo Black"/>
              </a:rPr>
              <a:t>5</a:t>
            </a:r>
            <a:endParaRPr dirty="0"/>
          </a:p>
        </p:txBody>
      </p:sp>
      <p:sp>
        <p:nvSpPr>
          <p:cNvPr id="33" name="Google Shape;945;p50">
            <a:extLst>
              <a:ext uri="{FF2B5EF4-FFF2-40B4-BE49-F238E27FC236}">
                <a16:creationId xmlns:a16="http://schemas.microsoft.com/office/drawing/2014/main" id="{82DE506E-B43D-4A50-91F2-2782057515DD}"/>
              </a:ext>
            </a:extLst>
          </p:cNvPr>
          <p:cNvSpPr/>
          <p:nvPr/>
        </p:nvSpPr>
        <p:spPr>
          <a:xfrm>
            <a:off x="5724944" y="2864254"/>
            <a:ext cx="731400" cy="44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rchivo Black"/>
                <a:sym typeface="Archivo Black"/>
              </a:rPr>
              <a:t>6</a:t>
            </a:r>
            <a:endParaRPr dirty="0"/>
          </a:p>
        </p:txBody>
      </p:sp>
      <p:cxnSp>
        <p:nvCxnSpPr>
          <p:cNvPr id="35" name="Google Shape;953;p50">
            <a:extLst>
              <a:ext uri="{FF2B5EF4-FFF2-40B4-BE49-F238E27FC236}">
                <a16:creationId xmlns:a16="http://schemas.microsoft.com/office/drawing/2014/main" id="{8ABE34C6-69C9-4717-9D19-463DEBF34279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 rot="16200000" flipH="1">
            <a:off x="6008894" y="2168222"/>
            <a:ext cx="164100" cy="600"/>
          </a:xfrm>
          <a:prstGeom prst="bentConnector3">
            <a:avLst>
              <a:gd name="adj1" fmla="val 5002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954;p50">
            <a:extLst>
              <a:ext uri="{FF2B5EF4-FFF2-40B4-BE49-F238E27FC236}">
                <a16:creationId xmlns:a16="http://schemas.microsoft.com/office/drawing/2014/main" id="{A63D0D19-FAA6-440E-B7BB-2D9165DC6D2C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 rot="16200000" flipH="1">
            <a:off x="6008894" y="2781813"/>
            <a:ext cx="164100" cy="600"/>
          </a:xfrm>
          <a:prstGeom prst="bentConnector3">
            <a:avLst>
              <a:gd name="adj1" fmla="val 5002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956;p50">
            <a:extLst>
              <a:ext uri="{FF2B5EF4-FFF2-40B4-BE49-F238E27FC236}">
                <a16:creationId xmlns:a16="http://schemas.microsoft.com/office/drawing/2014/main" id="{C17CBF55-F260-422F-8B84-25368619FD45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6456356" y="3088905"/>
            <a:ext cx="5070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957;p50">
            <a:extLst>
              <a:ext uri="{FF2B5EF4-FFF2-40B4-BE49-F238E27FC236}">
                <a16:creationId xmlns:a16="http://schemas.microsoft.com/office/drawing/2014/main" id="{09F69545-3686-4881-9855-ABCECEFED1B4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6456356" y="2475313"/>
            <a:ext cx="5070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949;p50">
            <a:extLst>
              <a:ext uri="{FF2B5EF4-FFF2-40B4-BE49-F238E27FC236}">
                <a16:creationId xmlns:a16="http://schemas.microsoft.com/office/drawing/2014/main" id="{A2C91D2F-1C59-4674-B8D4-D66EF4F7EE05}"/>
              </a:ext>
            </a:extLst>
          </p:cNvPr>
          <p:cNvSpPr txBox="1"/>
          <p:nvPr/>
        </p:nvSpPr>
        <p:spPr>
          <a:xfrm>
            <a:off x="6922889" y="2243135"/>
            <a:ext cx="23805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b="1" dirty="0">
                <a:latin typeface="Arial Narrow" panose="020B0606020202030204" pitchFamily="34" charset="0"/>
              </a:rPr>
              <a:t>Peak Synchrony Window Identification</a:t>
            </a:r>
            <a:endParaRPr sz="1600" dirty="0">
              <a:solidFill>
                <a:schemeClr val="dk1"/>
              </a:solidFill>
              <a:latin typeface="Arial Narrow" panose="020B0606020202030204" pitchFamily="34" charset="0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43" name="Google Shape;949;p50">
            <a:extLst>
              <a:ext uri="{FF2B5EF4-FFF2-40B4-BE49-F238E27FC236}">
                <a16:creationId xmlns:a16="http://schemas.microsoft.com/office/drawing/2014/main" id="{0DF968D8-A2F2-4A30-9A8B-D4EB88F9B04B}"/>
              </a:ext>
            </a:extLst>
          </p:cNvPr>
          <p:cNvSpPr txBox="1"/>
          <p:nvPr/>
        </p:nvSpPr>
        <p:spPr>
          <a:xfrm>
            <a:off x="7001847" y="2864253"/>
            <a:ext cx="23805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b="1" dirty="0">
                <a:latin typeface="Arial Narrow" panose="020B0606020202030204" pitchFamily="34" charset="0"/>
              </a:rPr>
              <a:t>Leader–Follower Inference</a:t>
            </a:r>
            <a:endParaRPr sz="1600" b="1" dirty="0">
              <a:solidFill>
                <a:schemeClr val="dk1"/>
              </a:solidFill>
              <a:latin typeface="Arial Narrow" panose="020B0606020202030204" pitchFamily="34" charset="0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7" name="תרשים זרימה: השהיה 26"/>
          <p:cNvSpPr/>
          <p:nvPr/>
        </p:nvSpPr>
        <p:spPr>
          <a:xfrm rot="5400000">
            <a:off x="8570742" y="31652"/>
            <a:ext cx="534572" cy="457200"/>
          </a:xfrm>
          <a:prstGeom prst="flowChartDelay">
            <a:avLst/>
          </a:prstGeom>
          <a:solidFill>
            <a:srgbClr val="76A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8676249" y="10867"/>
            <a:ext cx="3235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50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P Research Defense for High School by Slidesgo">
  <a:themeElements>
    <a:clrScheme name="Simple Light">
      <a:dk1>
        <a:srgbClr val="434343"/>
      </a:dk1>
      <a:lt1>
        <a:srgbClr val="F3F3F3"/>
      </a:lt1>
      <a:dk2>
        <a:srgbClr val="76A5AF"/>
      </a:dk2>
      <a:lt2>
        <a:srgbClr val="A2C4C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3199</TotalTime>
  <Words>588</Words>
  <Application>Microsoft Office PowerPoint</Application>
  <PresentationFormat>‫הצגה על המסך (16:9)</PresentationFormat>
  <Paragraphs>145</Paragraphs>
  <Slides>21</Slides>
  <Notes>16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29" baseType="lpstr">
      <vt:lpstr>Raleway</vt:lpstr>
      <vt:lpstr>Bebas Neue</vt:lpstr>
      <vt:lpstr>Arial Narrow</vt:lpstr>
      <vt:lpstr>Archivo Black</vt:lpstr>
      <vt:lpstr>Arial</vt:lpstr>
      <vt:lpstr>Aharoni</vt:lpstr>
      <vt:lpstr>Calibri</vt:lpstr>
      <vt:lpstr>AP Research Defense for High School by Slidesgo</vt:lpstr>
      <vt:lpstr>מצגת של PowerPoint‏</vt:lpstr>
      <vt:lpstr>AGENDA </vt:lpstr>
      <vt:lpstr>Interpersonal synchrony</vt:lpstr>
      <vt:lpstr>מצגת של PowerPoint‏</vt:lpstr>
      <vt:lpstr>מצגת של PowerPoint‏</vt:lpstr>
      <vt:lpstr>Core Components of the System: Pose Estimation and Synchrony Analysis Tools</vt:lpstr>
      <vt:lpstr>InterSync – Existing System Overview </vt:lpstr>
      <vt:lpstr> Our Algorithm – General Overview</vt:lpstr>
      <vt:lpstr>Leader–Follower Detection: Pipeline Overview </vt:lpstr>
      <vt:lpstr>Leader–Follower Detection: Pipeline Overview </vt:lpstr>
      <vt:lpstr>Leader–Follower Detection: Pipeline Overview </vt:lpstr>
      <vt:lpstr>Leader–Follower Detection: Pipeline Overview </vt:lpstr>
      <vt:lpstr>Leader–Follower Detection: Pipeline Overview </vt:lpstr>
      <vt:lpstr>Leader–Follower Detection: Pipeline Overview </vt:lpstr>
      <vt:lpstr>Leader–Follower Detection: Pipeline Overview </vt:lpstr>
      <vt:lpstr>מצגת של PowerPoint‏</vt:lpstr>
      <vt:lpstr>מצגת של PowerPoint‏</vt:lpstr>
      <vt:lpstr>Clicking the Leader–Follower Analysis Results button displays the TLCC analysis output</vt:lpstr>
      <vt:lpstr>מצגת של PowerPoint‏</vt:lpstr>
      <vt:lpstr>testing and validation process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USER</dc:creator>
  <cp:lastModifiedBy>שהד שלבי</cp:lastModifiedBy>
  <cp:revision>88</cp:revision>
  <dcterms:modified xsi:type="dcterms:W3CDTF">2025-07-26T13:54:57Z</dcterms:modified>
</cp:coreProperties>
</file>